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9"/>
  </p:notesMasterIdLst>
  <p:sldIdLst>
    <p:sldId id="278" r:id="rId2"/>
    <p:sldId id="744" r:id="rId3"/>
    <p:sldId id="846" r:id="rId4"/>
    <p:sldId id="872" r:id="rId5"/>
    <p:sldId id="811" r:id="rId6"/>
    <p:sldId id="873" r:id="rId7"/>
    <p:sldId id="699" r:id="rId8"/>
    <p:sldId id="854" r:id="rId9"/>
    <p:sldId id="820" r:id="rId10"/>
    <p:sldId id="878" r:id="rId11"/>
    <p:sldId id="795" r:id="rId12"/>
    <p:sldId id="875" r:id="rId13"/>
    <p:sldId id="876" r:id="rId14"/>
    <p:sldId id="877" r:id="rId15"/>
    <p:sldId id="879" r:id="rId16"/>
    <p:sldId id="880" r:id="rId17"/>
    <p:sldId id="882" r:id="rId18"/>
    <p:sldId id="883" r:id="rId19"/>
    <p:sldId id="884" r:id="rId20"/>
    <p:sldId id="885" r:id="rId21"/>
    <p:sldId id="886" r:id="rId22"/>
    <p:sldId id="887" r:id="rId23"/>
    <p:sldId id="909" r:id="rId24"/>
    <p:sldId id="807" r:id="rId25"/>
    <p:sldId id="910" r:id="rId26"/>
    <p:sldId id="893" r:id="rId27"/>
    <p:sldId id="911" r:id="rId28"/>
    <p:sldId id="894" r:id="rId29"/>
    <p:sldId id="912" r:id="rId30"/>
    <p:sldId id="888" r:id="rId31"/>
    <p:sldId id="908" r:id="rId32"/>
    <p:sldId id="889" r:id="rId33"/>
    <p:sldId id="891" r:id="rId34"/>
    <p:sldId id="905" r:id="rId35"/>
    <p:sldId id="904" r:id="rId36"/>
    <p:sldId id="892" r:id="rId37"/>
    <p:sldId id="903" r:id="rId38"/>
    <p:sldId id="913" r:id="rId39"/>
    <p:sldId id="896" r:id="rId40"/>
    <p:sldId id="897" r:id="rId41"/>
    <p:sldId id="898" r:id="rId42"/>
    <p:sldId id="899" r:id="rId43"/>
    <p:sldId id="900" r:id="rId44"/>
    <p:sldId id="901" r:id="rId45"/>
    <p:sldId id="902" r:id="rId46"/>
    <p:sldId id="907" r:id="rId47"/>
    <p:sldId id="906"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99"/>
    <a:srgbClr val="4BAA90"/>
    <a:srgbClr val="3333FF"/>
    <a:srgbClr val="FB8329"/>
    <a:srgbClr val="FFFF8B"/>
    <a:srgbClr val="E692D4"/>
    <a:srgbClr val="F77C79"/>
    <a:srgbClr val="D64EB9"/>
    <a:srgbClr val="9ACE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85020" autoAdjust="0"/>
  </p:normalViewPr>
  <p:slideViewPr>
    <p:cSldViewPr snapToGrid="0">
      <p:cViewPr varScale="1">
        <p:scale>
          <a:sx n="66" d="100"/>
          <a:sy n="66" d="100"/>
        </p:scale>
        <p:origin x="1186" y="62"/>
      </p:cViewPr>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hyperlink" Target="https://www.ncmd.info/" TargetMode="External"/><Relationship Id="rId2" Type="http://schemas.openxmlformats.org/officeDocument/2006/relationships/hyperlink" Target="https://bsky.app/profile/ncmd.bsky.social" TargetMode="External"/><Relationship Id="rId1" Type="http://schemas.openxmlformats.org/officeDocument/2006/relationships/hyperlink" Target="https://twitter.com/NCMD_England" TargetMode="External"/><Relationship Id="rId5" Type="http://schemas.openxmlformats.org/officeDocument/2006/relationships/hyperlink" Target="https://www.ncmd.info/guidance/" TargetMode="External"/><Relationship Id="rId4" Type="http://schemas.openxmlformats.org/officeDocument/2006/relationships/hyperlink" Target="https://ncmd.us3.list-manage.com/subscribe?u=e561b2f80953e7c9e5d18b2d0&amp;id=258506dbd8"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ncmd.info/" TargetMode="External"/><Relationship Id="rId2" Type="http://schemas.openxmlformats.org/officeDocument/2006/relationships/hyperlink" Target="https://bsky.app/profile/ncmd.bsky.social" TargetMode="External"/><Relationship Id="rId1" Type="http://schemas.openxmlformats.org/officeDocument/2006/relationships/hyperlink" Target="https://twitter.com/NCMD_England" TargetMode="External"/><Relationship Id="rId5" Type="http://schemas.openxmlformats.org/officeDocument/2006/relationships/hyperlink" Target="https://www.ncmd.info/guidance/" TargetMode="External"/><Relationship Id="rId4" Type="http://schemas.openxmlformats.org/officeDocument/2006/relationships/hyperlink" Target="https://ncmd.us3.list-manage.com/subscribe?u=e561b2f80953e7c9e5d18b2d0&amp;id=258506dbd8"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8423E6-1E64-4B43-AF81-9A0194B5F2BE}"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C783E1CE-5BDC-4FAF-BE51-76A9A42CA123}">
      <dgm:prSet/>
      <dgm:spPr/>
      <dgm:t>
        <a:bodyPr/>
        <a:lstStyle/>
        <a:p>
          <a:r>
            <a:rPr lang="en-US"/>
            <a:t>Follow</a:t>
          </a:r>
        </a:p>
      </dgm:t>
    </dgm:pt>
    <dgm:pt modelId="{7AC63675-03FE-40FA-8AB5-364288FA2A85}" type="parTrans" cxnId="{5F680234-77BF-4250-A6E3-16B050B76E05}">
      <dgm:prSet/>
      <dgm:spPr/>
      <dgm:t>
        <a:bodyPr/>
        <a:lstStyle/>
        <a:p>
          <a:endParaRPr lang="en-US"/>
        </a:p>
      </dgm:t>
    </dgm:pt>
    <dgm:pt modelId="{4C644B7C-A640-46CF-BD49-28C09A2BB4A2}" type="sibTrans" cxnId="{5F680234-77BF-4250-A6E3-16B050B76E05}">
      <dgm:prSet/>
      <dgm:spPr/>
      <dgm:t>
        <a:bodyPr/>
        <a:lstStyle/>
        <a:p>
          <a:endParaRPr lang="en-US"/>
        </a:p>
      </dgm:t>
    </dgm:pt>
    <dgm:pt modelId="{CB16C379-B006-459C-B210-C404EB8FBF16}">
      <dgm:prSet/>
      <dgm:spPr/>
      <dgm:t>
        <a:bodyPr/>
        <a:lstStyle/>
        <a:p>
          <a:r>
            <a:rPr lang="en-US" dirty="0"/>
            <a:t>us on X (formerly Twitter) </a:t>
          </a:r>
          <a:r>
            <a:rPr lang="en-US" b="1" dirty="0">
              <a:hlinkClick xmlns:r="http://schemas.openxmlformats.org/officeDocument/2006/relationships" r:id="rId1"/>
            </a:rPr>
            <a:t>@NCMD_England</a:t>
          </a:r>
          <a:endParaRPr lang="en-US" b="1" dirty="0"/>
        </a:p>
        <a:p>
          <a:r>
            <a:rPr lang="en-US" b="0" dirty="0" err="1"/>
            <a:t>Bluesky</a:t>
          </a:r>
          <a:r>
            <a:rPr lang="en-US" b="0" dirty="0"/>
            <a:t> at</a:t>
          </a:r>
          <a:r>
            <a:rPr lang="en-US" b="1" dirty="0"/>
            <a:t> </a:t>
          </a:r>
          <a:r>
            <a:rPr lang="en-GB" dirty="0">
              <a:hlinkClick xmlns:r="http://schemas.openxmlformats.org/officeDocument/2006/relationships" r:id="rId2"/>
            </a:rPr>
            <a:t>https://bsky.app/profile/ncmd.bsky.social</a:t>
          </a:r>
          <a:endParaRPr lang="en-US" b="1" dirty="0"/>
        </a:p>
      </dgm:t>
    </dgm:pt>
    <dgm:pt modelId="{9DB00414-E129-459B-A4AF-ACD8F966F688}" type="parTrans" cxnId="{AC3C92A1-3214-4B9C-A5B4-08AA89578446}">
      <dgm:prSet/>
      <dgm:spPr/>
      <dgm:t>
        <a:bodyPr/>
        <a:lstStyle/>
        <a:p>
          <a:endParaRPr lang="en-US"/>
        </a:p>
      </dgm:t>
    </dgm:pt>
    <dgm:pt modelId="{91DD4BD5-EC22-454F-B10F-62D5F7BC59AB}" type="sibTrans" cxnId="{AC3C92A1-3214-4B9C-A5B4-08AA89578446}">
      <dgm:prSet/>
      <dgm:spPr/>
      <dgm:t>
        <a:bodyPr/>
        <a:lstStyle/>
        <a:p>
          <a:endParaRPr lang="en-US"/>
        </a:p>
      </dgm:t>
    </dgm:pt>
    <dgm:pt modelId="{EAC0424D-A6B8-4E7C-88EF-6AE94BDE495B}">
      <dgm:prSet/>
      <dgm:spPr/>
      <dgm:t>
        <a:bodyPr/>
        <a:lstStyle/>
        <a:p>
          <a:r>
            <a:rPr lang="en-US"/>
            <a:t>Visit</a:t>
          </a:r>
        </a:p>
      </dgm:t>
    </dgm:pt>
    <dgm:pt modelId="{A5B5FF59-462F-487E-8500-3DBB8A6ABB2B}" type="parTrans" cxnId="{DD6AC5CE-7E0B-4B53-9B48-B892584F020C}">
      <dgm:prSet/>
      <dgm:spPr/>
      <dgm:t>
        <a:bodyPr/>
        <a:lstStyle/>
        <a:p>
          <a:endParaRPr lang="en-US"/>
        </a:p>
      </dgm:t>
    </dgm:pt>
    <dgm:pt modelId="{C7E9871B-F4DB-486E-8E28-9A35FFADDCFC}" type="sibTrans" cxnId="{DD6AC5CE-7E0B-4B53-9B48-B892584F020C}">
      <dgm:prSet/>
      <dgm:spPr/>
      <dgm:t>
        <a:bodyPr/>
        <a:lstStyle/>
        <a:p>
          <a:endParaRPr lang="en-US"/>
        </a:p>
      </dgm:t>
    </dgm:pt>
    <dgm:pt modelId="{B36204F8-F132-450F-A91E-5D1C85C2C0AE}">
      <dgm:prSet/>
      <dgm:spPr/>
      <dgm:t>
        <a:bodyPr/>
        <a:lstStyle/>
        <a:p>
          <a:r>
            <a:rPr lang="en-US" dirty="0"/>
            <a:t>our website at </a:t>
          </a:r>
          <a:r>
            <a:rPr lang="en-US" b="1" dirty="0">
              <a:hlinkClick xmlns:r="http://schemas.openxmlformats.org/officeDocument/2006/relationships" r:id="rId3"/>
            </a:rPr>
            <a:t>www.ncmd.info</a:t>
          </a:r>
          <a:endParaRPr lang="en-US" b="1" dirty="0"/>
        </a:p>
      </dgm:t>
    </dgm:pt>
    <dgm:pt modelId="{7920C1BB-58DD-447E-949D-B8BD2B48119D}" type="parTrans" cxnId="{F1013283-B760-4C53-9E24-98FBB8BEAF43}">
      <dgm:prSet/>
      <dgm:spPr/>
      <dgm:t>
        <a:bodyPr/>
        <a:lstStyle/>
        <a:p>
          <a:endParaRPr lang="en-US"/>
        </a:p>
      </dgm:t>
    </dgm:pt>
    <dgm:pt modelId="{EA286FF2-4D50-4872-A826-91718AB16387}" type="sibTrans" cxnId="{F1013283-B760-4C53-9E24-98FBB8BEAF43}">
      <dgm:prSet/>
      <dgm:spPr/>
      <dgm:t>
        <a:bodyPr/>
        <a:lstStyle/>
        <a:p>
          <a:endParaRPr lang="en-US"/>
        </a:p>
      </dgm:t>
    </dgm:pt>
    <dgm:pt modelId="{4A830A9B-4F05-4F02-B1E9-04EFD4884A09}">
      <dgm:prSet/>
      <dgm:spPr/>
      <dgm:t>
        <a:bodyPr/>
        <a:lstStyle/>
        <a:p>
          <a:r>
            <a:rPr lang="en-US"/>
            <a:t>Sign up</a:t>
          </a:r>
        </a:p>
      </dgm:t>
    </dgm:pt>
    <dgm:pt modelId="{23E91414-6372-4374-A659-57FDD3EC0901}" type="parTrans" cxnId="{55A952C9-EEA1-4FC1-B170-51DC86A84AEA}">
      <dgm:prSet/>
      <dgm:spPr/>
      <dgm:t>
        <a:bodyPr/>
        <a:lstStyle/>
        <a:p>
          <a:endParaRPr lang="en-US"/>
        </a:p>
      </dgm:t>
    </dgm:pt>
    <dgm:pt modelId="{57887E6D-EDE3-43A7-90BB-CFFFA4F66CE3}" type="sibTrans" cxnId="{55A952C9-EEA1-4FC1-B170-51DC86A84AEA}">
      <dgm:prSet/>
      <dgm:spPr/>
      <dgm:t>
        <a:bodyPr/>
        <a:lstStyle/>
        <a:p>
          <a:endParaRPr lang="en-US"/>
        </a:p>
      </dgm:t>
    </dgm:pt>
    <dgm:pt modelId="{BEA55C02-BC5F-4A66-B78E-31F003FE5904}">
      <dgm:prSet/>
      <dgm:spPr/>
      <dgm:t>
        <a:bodyPr/>
        <a:lstStyle/>
        <a:p>
          <a:r>
            <a:rPr lang="en-US" dirty="0"/>
            <a:t>to our mailing list </a:t>
          </a:r>
          <a:r>
            <a:rPr lang="en-US" b="1" dirty="0">
              <a:hlinkClick xmlns:r="http://schemas.openxmlformats.org/officeDocument/2006/relationships" r:id="rId4"/>
            </a:rPr>
            <a:t>here</a:t>
          </a:r>
          <a:r>
            <a:rPr lang="en-US" b="1" dirty="0"/>
            <a:t> </a:t>
          </a:r>
          <a:r>
            <a:rPr lang="en-US" b="0" dirty="0"/>
            <a:t>to be notified of future events and publications</a:t>
          </a:r>
        </a:p>
      </dgm:t>
    </dgm:pt>
    <dgm:pt modelId="{EC2A470C-182E-4356-B5C4-E057646BD5B8}" type="parTrans" cxnId="{3212A8CC-94C4-4273-BC02-0A066DD542A6}">
      <dgm:prSet/>
      <dgm:spPr/>
      <dgm:t>
        <a:bodyPr/>
        <a:lstStyle/>
        <a:p>
          <a:endParaRPr lang="en-US"/>
        </a:p>
      </dgm:t>
    </dgm:pt>
    <dgm:pt modelId="{723E12E5-66D3-4CEF-8B30-4AE0C14C3AF7}" type="sibTrans" cxnId="{3212A8CC-94C4-4273-BC02-0A066DD542A6}">
      <dgm:prSet/>
      <dgm:spPr/>
      <dgm:t>
        <a:bodyPr/>
        <a:lstStyle/>
        <a:p>
          <a:endParaRPr lang="en-US"/>
        </a:p>
      </dgm:t>
    </dgm:pt>
    <dgm:pt modelId="{A88A97C9-D6A7-44BF-8BA8-644750080AFA}">
      <dgm:prSet/>
      <dgm:spPr/>
      <dgm:t>
        <a:bodyPr/>
        <a:lstStyle/>
        <a:p>
          <a:r>
            <a:rPr lang="en-US" dirty="0"/>
            <a:t>Look at</a:t>
          </a:r>
        </a:p>
      </dgm:t>
    </dgm:pt>
    <dgm:pt modelId="{3B71744D-31E9-46C3-94D5-232D245F2A97}" type="parTrans" cxnId="{222CACCD-4F5F-436B-9775-F0A813ED31BC}">
      <dgm:prSet/>
      <dgm:spPr/>
      <dgm:t>
        <a:bodyPr/>
        <a:lstStyle/>
        <a:p>
          <a:endParaRPr lang="en-US"/>
        </a:p>
      </dgm:t>
    </dgm:pt>
    <dgm:pt modelId="{563D15A7-D536-4100-B6DE-008F7A9AAF80}" type="sibTrans" cxnId="{222CACCD-4F5F-436B-9775-F0A813ED31BC}">
      <dgm:prSet/>
      <dgm:spPr/>
      <dgm:t>
        <a:bodyPr/>
        <a:lstStyle/>
        <a:p>
          <a:endParaRPr lang="en-US"/>
        </a:p>
      </dgm:t>
    </dgm:pt>
    <dgm:pt modelId="{CC6C3156-33CC-4121-B257-48FEDBDCC7E8}">
      <dgm:prSet/>
      <dgm:spPr/>
      <dgm:t>
        <a:bodyPr/>
        <a:lstStyle/>
        <a:p>
          <a:r>
            <a:rPr lang="en-US" dirty="0"/>
            <a:t>Our web pages for professionals </a:t>
          </a:r>
          <a:r>
            <a:rPr lang="en-US" b="1" dirty="0">
              <a:hlinkClick xmlns:r="http://schemas.openxmlformats.org/officeDocument/2006/relationships" r:id="rId5"/>
            </a:rPr>
            <a:t>here</a:t>
          </a:r>
          <a:endParaRPr lang="en-US" b="1" dirty="0"/>
        </a:p>
      </dgm:t>
    </dgm:pt>
    <dgm:pt modelId="{1184B021-860C-4D13-B1A1-18950B2DA120}" type="parTrans" cxnId="{BF146631-A3D1-413F-B9ED-79DD58393289}">
      <dgm:prSet/>
      <dgm:spPr/>
      <dgm:t>
        <a:bodyPr/>
        <a:lstStyle/>
        <a:p>
          <a:endParaRPr lang="en-US"/>
        </a:p>
      </dgm:t>
    </dgm:pt>
    <dgm:pt modelId="{435F0D44-85FB-4A06-9815-0BF2ABDAA686}" type="sibTrans" cxnId="{BF146631-A3D1-413F-B9ED-79DD58393289}">
      <dgm:prSet/>
      <dgm:spPr/>
      <dgm:t>
        <a:bodyPr/>
        <a:lstStyle/>
        <a:p>
          <a:endParaRPr lang="en-US"/>
        </a:p>
      </dgm:t>
    </dgm:pt>
    <dgm:pt modelId="{5F5DF679-6C17-4460-8B77-C8D15F800D6A}" type="pres">
      <dgm:prSet presAssocID="{718423E6-1E64-4B43-AF81-9A0194B5F2BE}" presName="Name0" presStyleCnt="0">
        <dgm:presLayoutVars>
          <dgm:dir/>
          <dgm:animLvl val="lvl"/>
          <dgm:resizeHandles val="exact"/>
        </dgm:presLayoutVars>
      </dgm:prSet>
      <dgm:spPr/>
    </dgm:pt>
    <dgm:pt modelId="{30A4B010-1ECB-4FB3-BEBA-C550745CD3BF}" type="pres">
      <dgm:prSet presAssocID="{C783E1CE-5BDC-4FAF-BE51-76A9A42CA123}" presName="linNode" presStyleCnt="0"/>
      <dgm:spPr/>
    </dgm:pt>
    <dgm:pt modelId="{AFECEBED-26C4-41A8-978C-3DDF48B6DEC6}" type="pres">
      <dgm:prSet presAssocID="{C783E1CE-5BDC-4FAF-BE51-76A9A42CA123}" presName="parentText" presStyleLbl="alignNode1" presStyleIdx="0" presStyleCnt="4">
        <dgm:presLayoutVars>
          <dgm:chMax val="1"/>
          <dgm:bulletEnabled/>
        </dgm:presLayoutVars>
      </dgm:prSet>
      <dgm:spPr/>
    </dgm:pt>
    <dgm:pt modelId="{27AC8396-1EAA-4FDA-8D66-B70D31C4EAD8}" type="pres">
      <dgm:prSet presAssocID="{C783E1CE-5BDC-4FAF-BE51-76A9A42CA123}" presName="descendantText" presStyleLbl="alignAccFollowNode1" presStyleIdx="0" presStyleCnt="4">
        <dgm:presLayoutVars>
          <dgm:bulletEnabled/>
        </dgm:presLayoutVars>
      </dgm:prSet>
      <dgm:spPr/>
    </dgm:pt>
    <dgm:pt modelId="{F9DCF476-297A-43E1-A41C-3B2C4D3EEB66}" type="pres">
      <dgm:prSet presAssocID="{4C644B7C-A640-46CF-BD49-28C09A2BB4A2}" presName="sp" presStyleCnt="0"/>
      <dgm:spPr/>
    </dgm:pt>
    <dgm:pt modelId="{BB01C324-08EA-4095-A784-4A13983C6AE7}" type="pres">
      <dgm:prSet presAssocID="{EAC0424D-A6B8-4E7C-88EF-6AE94BDE495B}" presName="linNode" presStyleCnt="0"/>
      <dgm:spPr/>
    </dgm:pt>
    <dgm:pt modelId="{4FDD8F28-1FF1-48F2-9E76-894B2FD91CC5}" type="pres">
      <dgm:prSet presAssocID="{EAC0424D-A6B8-4E7C-88EF-6AE94BDE495B}" presName="parentText" presStyleLbl="alignNode1" presStyleIdx="1" presStyleCnt="4">
        <dgm:presLayoutVars>
          <dgm:chMax val="1"/>
          <dgm:bulletEnabled/>
        </dgm:presLayoutVars>
      </dgm:prSet>
      <dgm:spPr/>
    </dgm:pt>
    <dgm:pt modelId="{A4F044B8-B741-461E-8422-1D534AF9CCF4}" type="pres">
      <dgm:prSet presAssocID="{EAC0424D-A6B8-4E7C-88EF-6AE94BDE495B}" presName="descendantText" presStyleLbl="alignAccFollowNode1" presStyleIdx="1" presStyleCnt="4">
        <dgm:presLayoutVars>
          <dgm:bulletEnabled/>
        </dgm:presLayoutVars>
      </dgm:prSet>
      <dgm:spPr/>
    </dgm:pt>
    <dgm:pt modelId="{06156121-5A33-4304-8D8E-F8D965A61019}" type="pres">
      <dgm:prSet presAssocID="{C7E9871B-F4DB-486E-8E28-9A35FFADDCFC}" presName="sp" presStyleCnt="0"/>
      <dgm:spPr/>
    </dgm:pt>
    <dgm:pt modelId="{36ABD046-BA8B-4D56-9A59-32CA69835359}" type="pres">
      <dgm:prSet presAssocID="{4A830A9B-4F05-4F02-B1E9-04EFD4884A09}" presName="linNode" presStyleCnt="0"/>
      <dgm:spPr/>
    </dgm:pt>
    <dgm:pt modelId="{C5748DF5-9BC7-45FA-BD8E-9739205C5605}" type="pres">
      <dgm:prSet presAssocID="{4A830A9B-4F05-4F02-B1E9-04EFD4884A09}" presName="parentText" presStyleLbl="alignNode1" presStyleIdx="2" presStyleCnt="4">
        <dgm:presLayoutVars>
          <dgm:chMax val="1"/>
          <dgm:bulletEnabled/>
        </dgm:presLayoutVars>
      </dgm:prSet>
      <dgm:spPr/>
    </dgm:pt>
    <dgm:pt modelId="{C3729DA6-AF38-4759-9415-FA740C6EC9AE}" type="pres">
      <dgm:prSet presAssocID="{4A830A9B-4F05-4F02-B1E9-04EFD4884A09}" presName="descendantText" presStyleLbl="alignAccFollowNode1" presStyleIdx="2" presStyleCnt="4">
        <dgm:presLayoutVars>
          <dgm:bulletEnabled/>
        </dgm:presLayoutVars>
      </dgm:prSet>
      <dgm:spPr/>
    </dgm:pt>
    <dgm:pt modelId="{5302A25A-3432-4EE8-B2D5-C9809B966F98}" type="pres">
      <dgm:prSet presAssocID="{57887E6D-EDE3-43A7-90BB-CFFFA4F66CE3}" presName="sp" presStyleCnt="0"/>
      <dgm:spPr/>
    </dgm:pt>
    <dgm:pt modelId="{885516FE-CAF2-4E6F-88EB-52373BE7E7B1}" type="pres">
      <dgm:prSet presAssocID="{A88A97C9-D6A7-44BF-8BA8-644750080AFA}" presName="linNode" presStyleCnt="0"/>
      <dgm:spPr/>
    </dgm:pt>
    <dgm:pt modelId="{FB73BDE3-5978-42F7-8C54-C99DA3754A38}" type="pres">
      <dgm:prSet presAssocID="{A88A97C9-D6A7-44BF-8BA8-644750080AFA}" presName="parentText" presStyleLbl="alignNode1" presStyleIdx="3" presStyleCnt="4">
        <dgm:presLayoutVars>
          <dgm:chMax val="1"/>
          <dgm:bulletEnabled/>
        </dgm:presLayoutVars>
      </dgm:prSet>
      <dgm:spPr/>
    </dgm:pt>
    <dgm:pt modelId="{92D0435F-A343-4D8C-A874-5C2F2C86CE6D}" type="pres">
      <dgm:prSet presAssocID="{A88A97C9-D6A7-44BF-8BA8-644750080AFA}" presName="descendantText" presStyleLbl="alignAccFollowNode1" presStyleIdx="3" presStyleCnt="4">
        <dgm:presLayoutVars>
          <dgm:bulletEnabled/>
        </dgm:presLayoutVars>
      </dgm:prSet>
      <dgm:spPr/>
    </dgm:pt>
  </dgm:ptLst>
  <dgm:cxnLst>
    <dgm:cxn modelId="{68BF8F0D-19B3-41F3-A28E-E1D5C6E9CB60}" type="presOf" srcId="{718423E6-1E64-4B43-AF81-9A0194B5F2BE}" destId="{5F5DF679-6C17-4460-8B77-C8D15F800D6A}" srcOrd="0" destOrd="0" presId="urn:microsoft.com/office/officeart/2016/7/layout/VerticalSolidActionList"/>
    <dgm:cxn modelId="{5C8A6814-76D6-413F-B5F8-EE2668D0D391}" type="presOf" srcId="{BEA55C02-BC5F-4A66-B78E-31F003FE5904}" destId="{C3729DA6-AF38-4759-9415-FA740C6EC9AE}" srcOrd="0" destOrd="0" presId="urn:microsoft.com/office/officeart/2016/7/layout/VerticalSolidActionList"/>
    <dgm:cxn modelId="{A0354023-0B26-465D-9B2B-2676F0980F2D}" type="presOf" srcId="{CC6C3156-33CC-4121-B257-48FEDBDCC7E8}" destId="{92D0435F-A343-4D8C-A874-5C2F2C86CE6D}" srcOrd="0" destOrd="0" presId="urn:microsoft.com/office/officeart/2016/7/layout/VerticalSolidActionList"/>
    <dgm:cxn modelId="{BF146631-A3D1-413F-B9ED-79DD58393289}" srcId="{A88A97C9-D6A7-44BF-8BA8-644750080AFA}" destId="{CC6C3156-33CC-4121-B257-48FEDBDCC7E8}" srcOrd="0" destOrd="0" parTransId="{1184B021-860C-4D13-B1A1-18950B2DA120}" sibTransId="{435F0D44-85FB-4A06-9815-0BF2ABDAA686}"/>
    <dgm:cxn modelId="{5F680234-77BF-4250-A6E3-16B050B76E05}" srcId="{718423E6-1E64-4B43-AF81-9A0194B5F2BE}" destId="{C783E1CE-5BDC-4FAF-BE51-76A9A42CA123}" srcOrd="0" destOrd="0" parTransId="{7AC63675-03FE-40FA-8AB5-364288FA2A85}" sibTransId="{4C644B7C-A640-46CF-BD49-28C09A2BB4A2}"/>
    <dgm:cxn modelId="{AA8BE134-DD80-4AA9-8598-3187D9C6DBD6}" type="presOf" srcId="{A88A97C9-D6A7-44BF-8BA8-644750080AFA}" destId="{FB73BDE3-5978-42F7-8C54-C99DA3754A38}" srcOrd="0" destOrd="0" presId="urn:microsoft.com/office/officeart/2016/7/layout/VerticalSolidActionList"/>
    <dgm:cxn modelId="{AFD67037-09AF-4377-AC1C-FF74D4B63C0D}" type="presOf" srcId="{4A830A9B-4F05-4F02-B1E9-04EFD4884A09}" destId="{C5748DF5-9BC7-45FA-BD8E-9739205C5605}" srcOrd="0" destOrd="0" presId="urn:microsoft.com/office/officeart/2016/7/layout/VerticalSolidActionList"/>
    <dgm:cxn modelId="{436E3F3A-F989-4578-8137-5D6F74789100}" type="presOf" srcId="{B36204F8-F132-450F-A91E-5D1C85C2C0AE}" destId="{A4F044B8-B741-461E-8422-1D534AF9CCF4}" srcOrd="0" destOrd="0" presId="urn:microsoft.com/office/officeart/2016/7/layout/VerticalSolidActionList"/>
    <dgm:cxn modelId="{F1013283-B760-4C53-9E24-98FBB8BEAF43}" srcId="{EAC0424D-A6B8-4E7C-88EF-6AE94BDE495B}" destId="{B36204F8-F132-450F-A91E-5D1C85C2C0AE}" srcOrd="0" destOrd="0" parTransId="{7920C1BB-58DD-447E-949D-B8BD2B48119D}" sibTransId="{EA286FF2-4D50-4872-A826-91718AB16387}"/>
    <dgm:cxn modelId="{AC3C92A1-3214-4B9C-A5B4-08AA89578446}" srcId="{C783E1CE-5BDC-4FAF-BE51-76A9A42CA123}" destId="{CB16C379-B006-459C-B210-C404EB8FBF16}" srcOrd="0" destOrd="0" parTransId="{9DB00414-E129-459B-A4AF-ACD8F966F688}" sibTransId="{91DD4BD5-EC22-454F-B10F-62D5F7BC59AB}"/>
    <dgm:cxn modelId="{608321BE-9078-49EA-8E36-B4E3F48FDB37}" type="presOf" srcId="{C783E1CE-5BDC-4FAF-BE51-76A9A42CA123}" destId="{AFECEBED-26C4-41A8-978C-3DDF48B6DEC6}" srcOrd="0" destOrd="0" presId="urn:microsoft.com/office/officeart/2016/7/layout/VerticalSolidActionList"/>
    <dgm:cxn modelId="{E66DFAC0-F54A-41FA-8CC2-A26A6DDDEF7B}" type="presOf" srcId="{EAC0424D-A6B8-4E7C-88EF-6AE94BDE495B}" destId="{4FDD8F28-1FF1-48F2-9E76-894B2FD91CC5}" srcOrd="0" destOrd="0" presId="urn:microsoft.com/office/officeart/2016/7/layout/VerticalSolidActionList"/>
    <dgm:cxn modelId="{55A952C9-EEA1-4FC1-B170-51DC86A84AEA}" srcId="{718423E6-1E64-4B43-AF81-9A0194B5F2BE}" destId="{4A830A9B-4F05-4F02-B1E9-04EFD4884A09}" srcOrd="2" destOrd="0" parTransId="{23E91414-6372-4374-A659-57FDD3EC0901}" sibTransId="{57887E6D-EDE3-43A7-90BB-CFFFA4F66CE3}"/>
    <dgm:cxn modelId="{FC8CCBCB-D707-41C0-94A8-F0F85923B101}" type="presOf" srcId="{CB16C379-B006-459C-B210-C404EB8FBF16}" destId="{27AC8396-1EAA-4FDA-8D66-B70D31C4EAD8}" srcOrd="0" destOrd="0" presId="urn:microsoft.com/office/officeart/2016/7/layout/VerticalSolidActionList"/>
    <dgm:cxn modelId="{3212A8CC-94C4-4273-BC02-0A066DD542A6}" srcId="{4A830A9B-4F05-4F02-B1E9-04EFD4884A09}" destId="{BEA55C02-BC5F-4A66-B78E-31F003FE5904}" srcOrd="0" destOrd="0" parTransId="{EC2A470C-182E-4356-B5C4-E057646BD5B8}" sibTransId="{723E12E5-66D3-4CEF-8B30-4AE0C14C3AF7}"/>
    <dgm:cxn modelId="{222CACCD-4F5F-436B-9775-F0A813ED31BC}" srcId="{718423E6-1E64-4B43-AF81-9A0194B5F2BE}" destId="{A88A97C9-D6A7-44BF-8BA8-644750080AFA}" srcOrd="3" destOrd="0" parTransId="{3B71744D-31E9-46C3-94D5-232D245F2A97}" sibTransId="{563D15A7-D536-4100-B6DE-008F7A9AAF80}"/>
    <dgm:cxn modelId="{DD6AC5CE-7E0B-4B53-9B48-B892584F020C}" srcId="{718423E6-1E64-4B43-AF81-9A0194B5F2BE}" destId="{EAC0424D-A6B8-4E7C-88EF-6AE94BDE495B}" srcOrd="1" destOrd="0" parTransId="{A5B5FF59-462F-487E-8500-3DBB8A6ABB2B}" sibTransId="{C7E9871B-F4DB-486E-8E28-9A35FFADDCFC}"/>
    <dgm:cxn modelId="{513C8DA2-CD86-4E05-AAA0-DDD07A42C740}" type="presParOf" srcId="{5F5DF679-6C17-4460-8B77-C8D15F800D6A}" destId="{30A4B010-1ECB-4FB3-BEBA-C550745CD3BF}" srcOrd="0" destOrd="0" presId="urn:microsoft.com/office/officeart/2016/7/layout/VerticalSolidActionList"/>
    <dgm:cxn modelId="{C197EE24-47DE-47C0-879A-3032D02B2DA0}" type="presParOf" srcId="{30A4B010-1ECB-4FB3-BEBA-C550745CD3BF}" destId="{AFECEBED-26C4-41A8-978C-3DDF48B6DEC6}" srcOrd="0" destOrd="0" presId="urn:microsoft.com/office/officeart/2016/7/layout/VerticalSolidActionList"/>
    <dgm:cxn modelId="{6455CA3D-34EE-4307-997C-12B6D649A20E}" type="presParOf" srcId="{30A4B010-1ECB-4FB3-BEBA-C550745CD3BF}" destId="{27AC8396-1EAA-4FDA-8D66-B70D31C4EAD8}" srcOrd="1" destOrd="0" presId="urn:microsoft.com/office/officeart/2016/7/layout/VerticalSolidActionList"/>
    <dgm:cxn modelId="{2D407A4F-F106-4F6F-A8D2-708E0EA3A476}" type="presParOf" srcId="{5F5DF679-6C17-4460-8B77-C8D15F800D6A}" destId="{F9DCF476-297A-43E1-A41C-3B2C4D3EEB66}" srcOrd="1" destOrd="0" presId="urn:microsoft.com/office/officeart/2016/7/layout/VerticalSolidActionList"/>
    <dgm:cxn modelId="{DA6AB3AC-D627-4B8F-8DD7-5DEBF309C902}" type="presParOf" srcId="{5F5DF679-6C17-4460-8B77-C8D15F800D6A}" destId="{BB01C324-08EA-4095-A784-4A13983C6AE7}" srcOrd="2" destOrd="0" presId="urn:microsoft.com/office/officeart/2016/7/layout/VerticalSolidActionList"/>
    <dgm:cxn modelId="{E51DE238-4F55-4754-8CB4-FDD1295D8AB6}" type="presParOf" srcId="{BB01C324-08EA-4095-A784-4A13983C6AE7}" destId="{4FDD8F28-1FF1-48F2-9E76-894B2FD91CC5}" srcOrd="0" destOrd="0" presId="urn:microsoft.com/office/officeart/2016/7/layout/VerticalSolidActionList"/>
    <dgm:cxn modelId="{6068BBFE-1A6D-42C3-8160-A9E9A6610D1A}" type="presParOf" srcId="{BB01C324-08EA-4095-A784-4A13983C6AE7}" destId="{A4F044B8-B741-461E-8422-1D534AF9CCF4}" srcOrd="1" destOrd="0" presId="urn:microsoft.com/office/officeart/2016/7/layout/VerticalSolidActionList"/>
    <dgm:cxn modelId="{9D6E5F43-CCF3-46E0-BD83-03D7CD85E901}" type="presParOf" srcId="{5F5DF679-6C17-4460-8B77-C8D15F800D6A}" destId="{06156121-5A33-4304-8D8E-F8D965A61019}" srcOrd="3" destOrd="0" presId="urn:microsoft.com/office/officeart/2016/7/layout/VerticalSolidActionList"/>
    <dgm:cxn modelId="{044E81C9-2CC1-42A7-9534-AC1A135F5C9D}" type="presParOf" srcId="{5F5DF679-6C17-4460-8B77-C8D15F800D6A}" destId="{36ABD046-BA8B-4D56-9A59-32CA69835359}" srcOrd="4" destOrd="0" presId="urn:microsoft.com/office/officeart/2016/7/layout/VerticalSolidActionList"/>
    <dgm:cxn modelId="{D74FE438-36CC-4893-9B5C-A30039B375E2}" type="presParOf" srcId="{36ABD046-BA8B-4D56-9A59-32CA69835359}" destId="{C5748DF5-9BC7-45FA-BD8E-9739205C5605}" srcOrd="0" destOrd="0" presId="urn:microsoft.com/office/officeart/2016/7/layout/VerticalSolidActionList"/>
    <dgm:cxn modelId="{6FC0E30D-3B3A-476F-9D9D-071EFCD957C3}" type="presParOf" srcId="{36ABD046-BA8B-4D56-9A59-32CA69835359}" destId="{C3729DA6-AF38-4759-9415-FA740C6EC9AE}" srcOrd="1" destOrd="0" presId="urn:microsoft.com/office/officeart/2016/7/layout/VerticalSolidActionList"/>
    <dgm:cxn modelId="{05A31574-BAD2-40CD-9461-02014BCE60CA}" type="presParOf" srcId="{5F5DF679-6C17-4460-8B77-C8D15F800D6A}" destId="{5302A25A-3432-4EE8-B2D5-C9809B966F98}" srcOrd="5" destOrd="0" presId="urn:microsoft.com/office/officeart/2016/7/layout/VerticalSolidActionList"/>
    <dgm:cxn modelId="{9B1FF843-BB18-41FC-876D-1989B81AEC66}" type="presParOf" srcId="{5F5DF679-6C17-4460-8B77-C8D15F800D6A}" destId="{885516FE-CAF2-4E6F-88EB-52373BE7E7B1}" srcOrd="6" destOrd="0" presId="urn:microsoft.com/office/officeart/2016/7/layout/VerticalSolidActionList"/>
    <dgm:cxn modelId="{D0D2A6A5-AF08-4E0D-B37E-0D1AE7928521}" type="presParOf" srcId="{885516FE-CAF2-4E6F-88EB-52373BE7E7B1}" destId="{FB73BDE3-5978-42F7-8C54-C99DA3754A38}" srcOrd="0" destOrd="0" presId="urn:microsoft.com/office/officeart/2016/7/layout/VerticalSolidActionList"/>
    <dgm:cxn modelId="{7D1375FA-28E7-47B1-9BF0-9D02724DF81F}" type="presParOf" srcId="{885516FE-CAF2-4E6F-88EB-52373BE7E7B1}" destId="{92D0435F-A343-4D8C-A874-5C2F2C86CE6D}"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C8396-1EAA-4FDA-8D66-B70D31C4EAD8}">
      <dsp:nvSpPr>
        <dsp:cNvPr id="0" name=""/>
        <dsp:cNvSpPr/>
      </dsp:nvSpPr>
      <dsp:spPr>
        <a:xfrm>
          <a:off x="911885" y="1836"/>
          <a:ext cx="3647540" cy="9511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772" tIns="241599" rIns="70772" bIns="241599" numCol="1" spcCol="1270" anchor="ctr" anchorCtr="0">
          <a:noAutofit/>
        </a:bodyPr>
        <a:lstStyle/>
        <a:p>
          <a:pPr marL="0" lvl="0" indent="0" algn="l" defTabSz="533400">
            <a:lnSpc>
              <a:spcPct val="90000"/>
            </a:lnSpc>
            <a:spcBef>
              <a:spcPct val="0"/>
            </a:spcBef>
            <a:spcAft>
              <a:spcPct val="35000"/>
            </a:spcAft>
            <a:buNone/>
          </a:pPr>
          <a:r>
            <a:rPr lang="en-US" sz="1200" kern="1200" dirty="0"/>
            <a:t>us on X (formerly Twitter) </a:t>
          </a:r>
          <a:r>
            <a:rPr lang="en-US" sz="1200" b="1" kern="1200" dirty="0">
              <a:hlinkClick xmlns:r="http://schemas.openxmlformats.org/officeDocument/2006/relationships" r:id="rId1"/>
            </a:rPr>
            <a:t>@NCMD_England</a:t>
          </a:r>
          <a:endParaRPr lang="en-US" sz="1200" b="1" kern="1200" dirty="0"/>
        </a:p>
        <a:p>
          <a:pPr marL="0" lvl="0" indent="0" algn="l" defTabSz="533400">
            <a:lnSpc>
              <a:spcPct val="90000"/>
            </a:lnSpc>
            <a:spcBef>
              <a:spcPct val="0"/>
            </a:spcBef>
            <a:spcAft>
              <a:spcPct val="35000"/>
            </a:spcAft>
            <a:buNone/>
          </a:pPr>
          <a:r>
            <a:rPr lang="en-US" sz="1200" b="0" kern="1200" dirty="0" err="1"/>
            <a:t>Bluesky</a:t>
          </a:r>
          <a:r>
            <a:rPr lang="en-US" sz="1200" b="0" kern="1200" dirty="0"/>
            <a:t> at</a:t>
          </a:r>
          <a:r>
            <a:rPr lang="en-US" sz="1200" b="1" kern="1200" dirty="0"/>
            <a:t> </a:t>
          </a:r>
          <a:r>
            <a:rPr lang="en-GB" sz="1200" kern="1200" dirty="0">
              <a:hlinkClick xmlns:r="http://schemas.openxmlformats.org/officeDocument/2006/relationships" r:id="rId2"/>
            </a:rPr>
            <a:t>https://bsky.app/profile/ncmd.bsky.social</a:t>
          </a:r>
          <a:endParaRPr lang="en-US" sz="1200" b="1" kern="1200" dirty="0"/>
        </a:p>
      </dsp:txBody>
      <dsp:txXfrm>
        <a:off x="911885" y="1836"/>
        <a:ext cx="3647540" cy="951175"/>
      </dsp:txXfrm>
    </dsp:sp>
    <dsp:sp modelId="{AFECEBED-26C4-41A8-978C-3DDF48B6DEC6}">
      <dsp:nvSpPr>
        <dsp:cNvPr id="0" name=""/>
        <dsp:cNvSpPr/>
      </dsp:nvSpPr>
      <dsp:spPr>
        <a:xfrm>
          <a:off x="0" y="1836"/>
          <a:ext cx="911885" cy="95117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54" tIns="93955" rIns="48254" bIns="93955" numCol="1" spcCol="1270" anchor="ctr" anchorCtr="0">
          <a:noAutofit/>
        </a:bodyPr>
        <a:lstStyle/>
        <a:p>
          <a:pPr marL="0" lvl="0" indent="0" algn="ctr" defTabSz="666750">
            <a:lnSpc>
              <a:spcPct val="90000"/>
            </a:lnSpc>
            <a:spcBef>
              <a:spcPct val="0"/>
            </a:spcBef>
            <a:spcAft>
              <a:spcPct val="35000"/>
            </a:spcAft>
            <a:buNone/>
          </a:pPr>
          <a:r>
            <a:rPr lang="en-US" sz="1500" kern="1200"/>
            <a:t>Follow</a:t>
          </a:r>
        </a:p>
      </dsp:txBody>
      <dsp:txXfrm>
        <a:off x="0" y="1836"/>
        <a:ext cx="911885" cy="951175"/>
      </dsp:txXfrm>
    </dsp:sp>
    <dsp:sp modelId="{A4F044B8-B741-461E-8422-1D534AF9CCF4}">
      <dsp:nvSpPr>
        <dsp:cNvPr id="0" name=""/>
        <dsp:cNvSpPr/>
      </dsp:nvSpPr>
      <dsp:spPr>
        <a:xfrm>
          <a:off x="911885" y="1010082"/>
          <a:ext cx="3647540" cy="9511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772" tIns="241599" rIns="70772" bIns="241599" numCol="1" spcCol="1270" anchor="ctr" anchorCtr="0">
          <a:noAutofit/>
        </a:bodyPr>
        <a:lstStyle/>
        <a:p>
          <a:pPr marL="0" lvl="0" indent="0" algn="l" defTabSz="533400">
            <a:lnSpc>
              <a:spcPct val="90000"/>
            </a:lnSpc>
            <a:spcBef>
              <a:spcPct val="0"/>
            </a:spcBef>
            <a:spcAft>
              <a:spcPct val="35000"/>
            </a:spcAft>
            <a:buNone/>
          </a:pPr>
          <a:r>
            <a:rPr lang="en-US" sz="1200" kern="1200" dirty="0"/>
            <a:t>our website at </a:t>
          </a:r>
          <a:r>
            <a:rPr lang="en-US" sz="1200" b="1" kern="1200" dirty="0">
              <a:hlinkClick xmlns:r="http://schemas.openxmlformats.org/officeDocument/2006/relationships" r:id="rId3"/>
            </a:rPr>
            <a:t>www.ncmd.info</a:t>
          </a:r>
          <a:endParaRPr lang="en-US" sz="1200" b="1" kern="1200" dirty="0"/>
        </a:p>
      </dsp:txBody>
      <dsp:txXfrm>
        <a:off x="911885" y="1010082"/>
        <a:ext cx="3647540" cy="951175"/>
      </dsp:txXfrm>
    </dsp:sp>
    <dsp:sp modelId="{4FDD8F28-1FF1-48F2-9E76-894B2FD91CC5}">
      <dsp:nvSpPr>
        <dsp:cNvPr id="0" name=""/>
        <dsp:cNvSpPr/>
      </dsp:nvSpPr>
      <dsp:spPr>
        <a:xfrm>
          <a:off x="0" y="1010082"/>
          <a:ext cx="911885" cy="95117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54" tIns="93955" rIns="48254" bIns="93955" numCol="1" spcCol="1270" anchor="ctr" anchorCtr="0">
          <a:noAutofit/>
        </a:bodyPr>
        <a:lstStyle/>
        <a:p>
          <a:pPr marL="0" lvl="0" indent="0" algn="ctr" defTabSz="666750">
            <a:lnSpc>
              <a:spcPct val="90000"/>
            </a:lnSpc>
            <a:spcBef>
              <a:spcPct val="0"/>
            </a:spcBef>
            <a:spcAft>
              <a:spcPct val="35000"/>
            </a:spcAft>
            <a:buNone/>
          </a:pPr>
          <a:r>
            <a:rPr lang="en-US" sz="1500" kern="1200"/>
            <a:t>Visit</a:t>
          </a:r>
        </a:p>
      </dsp:txBody>
      <dsp:txXfrm>
        <a:off x="0" y="1010082"/>
        <a:ext cx="911885" cy="951175"/>
      </dsp:txXfrm>
    </dsp:sp>
    <dsp:sp modelId="{C3729DA6-AF38-4759-9415-FA740C6EC9AE}">
      <dsp:nvSpPr>
        <dsp:cNvPr id="0" name=""/>
        <dsp:cNvSpPr/>
      </dsp:nvSpPr>
      <dsp:spPr>
        <a:xfrm>
          <a:off x="911885" y="2018327"/>
          <a:ext cx="3647540" cy="9511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772" tIns="241599" rIns="70772" bIns="241599" numCol="1" spcCol="1270" anchor="ctr" anchorCtr="0">
          <a:noAutofit/>
        </a:bodyPr>
        <a:lstStyle/>
        <a:p>
          <a:pPr marL="0" lvl="0" indent="0" algn="l" defTabSz="533400">
            <a:lnSpc>
              <a:spcPct val="90000"/>
            </a:lnSpc>
            <a:spcBef>
              <a:spcPct val="0"/>
            </a:spcBef>
            <a:spcAft>
              <a:spcPct val="35000"/>
            </a:spcAft>
            <a:buNone/>
          </a:pPr>
          <a:r>
            <a:rPr lang="en-US" sz="1200" kern="1200" dirty="0"/>
            <a:t>to our mailing list </a:t>
          </a:r>
          <a:r>
            <a:rPr lang="en-US" sz="1200" b="1" kern="1200" dirty="0">
              <a:hlinkClick xmlns:r="http://schemas.openxmlformats.org/officeDocument/2006/relationships" r:id="rId4"/>
            </a:rPr>
            <a:t>here</a:t>
          </a:r>
          <a:r>
            <a:rPr lang="en-US" sz="1200" b="1" kern="1200" dirty="0"/>
            <a:t> </a:t>
          </a:r>
          <a:r>
            <a:rPr lang="en-US" sz="1200" b="0" kern="1200" dirty="0"/>
            <a:t>to be notified of future events and publications</a:t>
          </a:r>
        </a:p>
      </dsp:txBody>
      <dsp:txXfrm>
        <a:off x="911885" y="2018327"/>
        <a:ext cx="3647540" cy="951175"/>
      </dsp:txXfrm>
    </dsp:sp>
    <dsp:sp modelId="{C5748DF5-9BC7-45FA-BD8E-9739205C5605}">
      <dsp:nvSpPr>
        <dsp:cNvPr id="0" name=""/>
        <dsp:cNvSpPr/>
      </dsp:nvSpPr>
      <dsp:spPr>
        <a:xfrm>
          <a:off x="0" y="2018327"/>
          <a:ext cx="911885" cy="95117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54" tIns="93955" rIns="48254" bIns="93955" numCol="1" spcCol="1270" anchor="ctr" anchorCtr="0">
          <a:noAutofit/>
        </a:bodyPr>
        <a:lstStyle/>
        <a:p>
          <a:pPr marL="0" lvl="0" indent="0" algn="ctr" defTabSz="666750">
            <a:lnSpc>
              <a:spcPct val="90000"/>
            </a:lnSpc>
            <a:spcBef>
              <a:spcPct val="0"/>
            </a:spcBef>
            <a:spcAft>
              <a:spcPct val="35000"/>
            </a:spcAft>
            <a:buNone/>
          </a:pPr>
          <a:r>
            <a:rPr lang="en-US" sz="1500" kern="1200"/>
            <a:t>Sign up</a:t>
          </a:r>
        </a:p>
      </dsp:txBody>
      <dsp:txXfrm>
        <a:off x="0" y="2018327"/>
        <a:ext cx="911885" cy="951175"/>
      </dsp:txXfrm>
    </dsp:sp>
    <dsp:sp modelId="{92D0435F-A343-4D8C-A874-5C2F2C86CE6D}">
      <dsp:nvSpPr>
        <dsp:cNvPr id="0" name=""/>
        <dsp:cNvSpPr/>
      </dsp:nvSpPr>
      <dsp:spPr>
        <a:xfrm>
          <a:off x="911885" y="3026573"/>
          <a:ext cx="3647540" cy="9511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772" tIns="241599" rIns="70772" bIns="241599" numCol="1" spcCol="1270" anchor="ctr" anchorCtr="0">
          <a:noAutofit/>
        </a:bodyPr>
        <a:lstStyle/>
        <a:p>
          <a:pPr marL="0" lvl="0" indent="0" algn="l" defTabSz="533400">
            <a:lnSpc>
              <a:spcPct val="90000"/>
            </a:lnSpc>
            <a:spcBef>
              <a:spcPct val="0"/>
            </a:spcBef>
            <a:spcAft>
              <a:spcPct val="35000"/>
            </a:spcAft>
            <a:buNone/>
          </a:pPr>
          <a:r>
            <a:rPr lang="en-US" sz="1200" kern="1200" dirty="0"/>
            <a:t>Our web pages for professionals </a:t>
          </a:r>
          <a:r>
            <a:rPr lang="en-US" sz="1200" b="1" kern="1200" dirty="0">
              <a:hlinkClick xmlns:r="http://schemas.openxmlformats.org/officeDocument/2006/relationships" r:id="rId5"/>
            </a:rPr>
            <a:t>here</a:t>
          </a:r>
          <a:endParaRPr lang="en-US" sz="1200" b="1" kern="1200" dirty="0"/>
        </a:p>
      </dsp:txBody>
      <dsp:txXfrm>
        <a:off x="911885" y="3026573"/>
        <a:ext cx="3647540" cy="951175"/>
      </dsp:txXfrm>
    </dsp:sp>
    <dsp:sp modelId="{FB73BDE3-5978-42F7-8C54-C99DA3754A38}">
      <dsp:nvSpPr>
        <dsp:cNvPr id="0" name=""/>
        <dsp:cNvSpPr/>
      </dsp:nvSpPr>
      <dsp:spPr>
        <a:xfrm>
          <a:off x="0" y="3026573"/>
          <a:ext cx="911885" cy="95117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54" tIns="93955" rIns="48254" bIns="93955" numCol="1" spcCol="1270" anchor="ctr" anchorCtr="0">
          <a:noAutofit/>
        </a:bodyPr>
        <a:lstStyle/>
        <a:p>
          <a:pPr marL="0" lvl="0" indent="0" algn="ctr" defTabSz="666750">
            <a:lnSpc>
              <a:spcPct val="90000"/>
            </a:lnSpc>
            <a:spcBef>
              <a:spcPct val="0"/>
            </a:spcBef>
            <a:spcAft>
              <a:spcPct val="35000"/>
            </a:spcAft>
            <a:buNone/>
          </a:pPr>
          <a:r>
            <a:rPr lang="en-US" sz="1500" kern="1200" dirty="0"/>
            <a:t>Look at</a:t>
          </a:r>
        </a:p>
      </dsp:txBody>
      <dsp:txXfrm>
        <a:off x="0" y="3026573"/>
        <a:ext cx="911885" cy="951175"/>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F8EE50-3C4F-4E33-BCEE-D6E837C01CF9}" type="datetimeFigureOut">
              <a:rPr lang="en-GB" smtClean="0"/>
              <a:t>25/07/2025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F286F2-50D7-4475-9D3D-9CB58D31C433}" type="slidenum">
              <a:rPr lang="en-GB" smtClean="0"/>
              <a:t>‹#›</a:t>
            </a:fld>
            <a:endParaRPr lang="en-GB"/>
          </a:p>
        </p:txBody>
      </p:sp>
    </p:spTree>
    <p:extLst>
      <p:ext uri="{BB962C8B-B14F-4D97-AF65-F5344CB8AC3E}">
        <p14:creationId xmlns:p14="http://schemas.microsoft.com/office/powerpoint/2010/main" val="2785867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F286F2-50D7-4475-9D3D-9CB58D31C433}" type="slidenum">
              <a:rPr lang="en-GB" smtClean="0"/>
              <a:t>1</a:t>
            </a:fld>
            <a:endParaRPr lang="en-GB"/>
          </a:p>
        </p:txBody>
      </p:sp>
    </p:spTree>
    <p:extLst>
      <p:ext uri="{BB962C8B-B14F-4D97-AF65-F5344CB8AC3E}">
        <p14:creationId xmlns:p14="http://schemas.microsoft.com/office/powerpoint/2010/main" val="2618988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D8E2E-C0DD-49A8-4D04-FF059AC237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638DBC-383D-80BF-FA97-C24ECFD614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87C617-CC1F-94D2-0561-CD1E107B4C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6EBA69D-9A62-59ED-1ED3-22292850B269}"/>
              </a:ext>
            </a:extLst>
          </p:cNvPr>
          <p:cNvSpPr>
            <a:spLocks noGrp="1"/>
          </p:cNvSpPr>
          <p:nvPr>
            <p:ph type="sldNum" sz="quarter" idx="5"/>
          </p:nvPr>
        </p:nvSpPr>
        <p:spPr/>
        <p:txBody>
          <a:bodyPr/>
          <a:lstStyle/>
          <a:p>
            <a:fld id="{6DF286F2-50D7-4475-9D3D-9CB58D31C433}" type="slidenum">
              <a:rPr lang="en-GB" smtClean="0"/>
              <a:t>10</a:t>
            </a:fld>
            <a:endParaRPr lang="en-GB"/>
          </a:p>
        </p:txBody>
      </p:sp>
    </p:spTree>
    <p:extLst>
      <p:ext uri="{BB962C8B-B14F-4D97-AF65-F5344CB8AC3E}">
        <p14:creationId xmlns:p14="http://schemas.microsoft.com/office/powerpoint/2010/main" val="2472765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F286F2-50D7-4475-9D3D-9CB58D31C4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1662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71B0B-4C4C-79C8-1DEB-3CB9D4678B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1FE445-05D4-73D5-DC6A-7A716F0994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6D527C-2A89-DB03-557A-44C632C99CA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C8BAE60-D761-D7F9-D123-9AE9762A682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F286F2-50D7-4475-9D3D-9CB58D31C4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1657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FEAC4-FCA1-6FE2-D262-D3E72FB0A2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3431C7-EEE1-B4F4-D165-B56A9FFCDA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96D51-6502-C8F8-4714-449F01B1B44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38BD3F5-B89A-23FE-1EFD-19ABAD373A6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F286F2-50D7-4475-9D3D-9CB58D31C4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9529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DAB11-C8F9-627A-D0FD-F704119030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AF2438-2C23-45D6-FDD4-7A810CD8EA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3A5031-F6F7-9B45-030E-7C51820F5C4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46FB82-0DCE-3521-A0DC-786F1E06154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F286F2-50D7-4475-9D3D-9CB58D31C4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7790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27C26-B01F-B0A0-7F46-DD083950A1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386A9E-114F-0BF7-8C5E-93275046CF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9649BC-582F-A668-9AE7-D3F88BB917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4CE83F-7F22-7F09-4D69-D2C546ABF1F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F286F2-50D7-4475-9D3D-9CB58D31C4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613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80EC9-928D-1AB4-D7E6-4A26203486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41DD98-4EF9-521B-8DCF-B1DD2A4025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E6A269-14D1-E7AA-183F-ABB4A3C75F4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05967B4-AEEF-F645-3DA0-3930FA90D55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F286F2-50D7-4475-9D3D-9CB58D31C4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2516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F296F-4B67-23BA-28F6-296AF53B8B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E1FAE2-11B1-ADB1-A851-09ECF69566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D10F28-2B9D-9C3C-A92C-CBF6F5EEFE9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3209064-D8E9-F5B5-318A-350F7A3C8DC2}"/>
              </a:ext>
            </a:extLst>
          </p:cNvPr>
          <p:cNvSpPr>
            <a:spLocks noGrp="1"/>
          </p:cNvSpPr>
          <p:nvPr>
            <p:ph type="sldNum" sz="quarter" idx="5"/>
          </p:nvPr>
        </p:nvSpPr>
        <p:spPr/>
        <p:txBody>
          <a:bodyPr/>
          <a:lstStyle/>
          <a:p>
            <a:fld id="{6DF286F2-50D7-4475-9D3D-9CB58D31C433}" type="slidenum">
              <a:rPr lang="en-GB" smtClean="0"/>
              <a:t>17</a:t>
            </a:fld>
            <a:endParaRPr lang="en-GB"/>
          </a:p>
        </p:txBody>
      </p:sp>
    </p:spTree>
    <p:extLst>
      <p:ext uri="{BB962C8B-B14F-4D97-AF65-F5344CB8AC3E}">
        <p14:creationId xmlns:p14="http://schemas.microsoft.com/office/powerpoint/2010/main" val="250429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27EC1-7E59-6007-3E32-4DB5DB9C09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F650E2-B99E-890A-B4F0-BCD308B0A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744245-2BD5-6BE0-E084-7562B70DA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5532FD-332E-C17F-420D-261E9B12557C}"/>
              </a:ext>
            </a:extLst>
          </p:cNvPr>
          <p:cNvSpPr>
            <a:spLocks noGrp="1"/>
          </p:cNvSpPr>
          <p:nvPr>
            <p:ph type="sldNum" sz="quarter" idx="5"/>
          </p:nvPr>
        </p:nvSpPr>
        <p:spPr/>
        <p:txBody>
          <a:bodyPr/>
          <a:lstStyle/>
          <a:p>
            <a:fld id="{6DF286F2-50D7-4475-9D3D-9CB58D31C433}" type="slidenum">
              <a:rPr lang="en-GB" smtClean="0"/>
              <a:t>18</a:t>
            </a:fld>
            <a:endParaRPr lang="en-GB"/>
          </a:p>
        </p:txBody>
      </p:sp>
    </p:spTree>
    <p:extLst>
      <p:ext uri="{BB962C8B-B14F-4D97-AF65-F5344CB8AC3E}">
        <p14:creationId xmlns:p14="http://schemas.microsoft.com/office/powerpoint/2010/main" val="3467902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DF730-E280-6A29-E0D3-A93504DE7A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AE874F-C12F-CCA1-41D7-46561EF418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2884A9-8591-C40A-748C-0F2BED428EA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1A6392-2F02-5118-D328-55E27F5516CB}"/>
              </a:ext>
            </a:extLst>
          </p:cNvPr>
          <p:cNvSpPr>
            <a:spLocks noGrp="1"/>
          </p:cNvSpPr>
          <p:nvPr>
            <p:ph type="sldNum" sz="quarter" idx="5"/>
          </p:nvPr>
        </p:nvSpPr>
        <p:spPr/>
        <p:txBody>
          <a:bodyPr/>
          <a:lstStyle/>
          <a:p>
            <a:fld id="{6DF286F2-50D7-4475-9D3D-9CB58D31C433}" type="slidenum">
              <a:rPr lang="en-GB" smtClean="0"/>
              <a:t>19</a:t>
            </a:fld>
            <a:endParaRPr lang="en-GB"/>
          </a:p>
        </p:txBody>
      </p:sp>
    </p:spTree>
    <p:extLst>
      <p:ext uri="{BB962C8B-B14F-4D97-AF65-F5344CB8AC3E}">
        <p14:creationId xmlns:p14="http://schemas.microsoft.com/office/powerpoint/2010/main" val="4128494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F286F2-50D7-4475-9D3D-9CB58D31C433}" type="slidenum">
              <a:rPr lang="en-GB" smtClean="0"/>
              <a:t>2</a:t>
            </a:fld>
            <a:endParaRPr lang="en-GB"/>
          </a:p>
        </p:txBody>
      </p:sp>
    </p:spTree>
    <p:extLst>
      <p:ext uri="{BB962C8B-B14F-4D97-AF65-F5344CB8AC3E}">
        <p14:creationId xmlns:p14="http://schemas.microsoft.com/office/powerpoint/2010/main" val="1863825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88362-C017-E12C-20B8-FE1D2BBD34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0ECD78-CA29-174A-9CD5-FFB00567EC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1D3187-B3AA-289D-CA22-3AA23FED4CE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2E48D80-7E09-61B6-8522-E0A87B89748B}"/>
              </a:ext>
            </a:extLst>
          </p:cNvPr>
          <p:cNvSpPr>
            <a:spLocks noGrp="1"/>
          </p:cNvSpPr>
          <p:nvPr>
            <p:ph type="sldNum" sz="quarter" idx="5"/>
          </p:nvPr>
        </p:nvSpPr>
        <p:spPr/>
        <p:txBody>
          <a:bodyPr/>
          <a:lstStyle/>
          <a:p>
            <a:fld id="{6DF286F2-50D7-4475-9D3D-9CB58D31C433}" type="slidenum">
              <a:rPr lang="en-GB" smtClean="0"/>
              <a:t>20</a:t>
            </a:fld>
            <a:endParaRPr lang="en-GB"/>
          </a:p>
        </p:txBody>
      </p:sp>
    </p:spTree>
    <p:extLst>
      <p:ext uri="{BB962C8B-B14F-4D97-AF65-F5344CB8AC3E}">
        <p14:creationId xmlns:p14="http://schemas.microsoft.com/office/powerpoint/2010/main" val="2633008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54055-8CCA-184B-F778-7CE6C9F628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3F4730-9B9A-CDB1-FE6D-5980621C88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66D9A2-69C9-7DC4-3FF4-15905273B60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8B3CED3-6F77-CD4D-161C-217E2E2EEC96}"/>
              </a:ext>
            </a:extLst>
          </p:cNvPr>
          <p:cNvSpPr>
            <a:spLocks noGrp="1"/>
          </p:cNvSpPr>
          <p:nvPr>
            <p:ph type="sldNum" sz="quarter" idx="5"/>
          </p:nvPr>
        </p:nvSpPr>
        <p:spPr/>
        <p:txBody>
          <a:bodyPr/>
          <a:lstStyle/>
          <a:p>
            <a:fld id="{6DF286F2-50D7-4475-9D3D-9CB58D31C433}" type="slidenum">
              <a:rPr lang="en-GB" smtClean="0"/>
              <a:t>21</a:t>
            </a:fld>
            <a:endParaRPr lang="en-GB"/>
          </a:p>
        </p:txBody>
      </p:sp>
    </p:spTree>
    <p:extLst>
      <p:ext uri="{BB962C8B-B14F-4D97-AF65-F5344CB8AC3E}">
        <p14:creationId xmlns:p14="http://schemas.microsoft.com/office/powerpoint/2010/main" val="1235304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BDA13-9949-52DB-7804-36267CAD0B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EDBB04-6CD7-F0F0-B675-D93877AF49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B4E05E-4623-9632-376A-0852806A326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B745590-4700-9F95-4FDF-A52ABCA010FE}"/>
              </a:ext>
            </a:extLst>
          </p:cNvPr>
          <p:cNvSpPr>
            <a:spLocks noGrp="1"/>
          </p:cNvSpPr>
          <p:nvPr>
            <p:ph type="sldNum" sz="quarter" idx="5"/>
          </p:nvPr>
        </p:nvSpPr>
        <p:spPr/>
        <p:txBody>
          <a:bodyPr/>
          <a:lstStyle/>
          <a:p>
            <a:fld id="{6DF286F2-50D7-4475-9D3D-9CB58D31C433}" type="slidenum">
              <a:rPr lang="en-GB" smtClean="0"/>
              <a:t>22</a:t>
            </a:fld>
            <a:endParaRPr lang="en-GB"/>
          </a:p>
        </p:txBody>
      </p:sp>
    </p:spTree>
    <p:extLst>
      <p:ext uri="{BB962C8B-B14F-4D97-AF65-F5344CB8AC3E}">
        <p14:creationId xmlns:p14="http://schemas.microsoft.com/office/powerpoint/2010/main" val="1245633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2E9C1-C89F-BDA8-D7A5-2FC8F07973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F7D68A-0A7F-42E8-AFBC-33E5E1B35D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65D443-7854-0A0B-F3D3-A44C29A9E6C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7730A84-F473-59BF-8358-E57464E5D6B1}"/>
              </a:ext>
            </a:extLst>
          </p:cNvPr>
          <p:cNvSpPr>
            <a:spLocks noGrp="1"/>
          </p:cNvSpPr>
          <p:nvPr>
            <p:ph type="sldNum" sz="quarter" idx="5"/>
          </p:nvPr>
        </p:nvSpPr>
        <p:spPr/>
        <p:txBody>
          <a:bodyPr/>
          <a:lstStyle/>
          <a:p>
            <a:fld id="{6DF286F2-50D7-4475-9D3D-9CB58D31C433}" type="slidenum">
              <a:rPr lang="en-GB" smtClean="0"/>
              <a:t>23</a:t>
            </a:fld>
            <a:endParaRPr lang="en-GB"/>
          </a:p>
        </p:txBody>
      </p:sp>
    </p:spTree>
    <p:extLst>
      <p:ext uri="{BB962C8B-B14F-4D97-AF65-F5344CB8AC3E}">
        <p14:creationId xmlns:p14="http://schemas.microsoft.com/office/powerpoint/2010/main" val="547512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F286F2-50D7-4475-9D3D-9CB58D31C433}" type="slidenum">
              <a:rPr lang="en-GB" smtClean="0"/>
              <a:t>24</a:t>
            </a:fld>
            <a:endParaRPr lang="en-GB"/>
          </a:p>
        </p:txBody>
      </p:sp>
    </p:spTree>
    <p:extLst>
      <p:ext uri="{BB962C8B-B14F-4D97-AF65-F5344CB8AC3E}">
        <p14:creationId xmlns:p14="http://schemas.microsoft.com/office/powerpoint/2010/main" val="2050131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CCD72-3652-1390-DED0-4098F0BAE4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97DACF-664E-DDC6-1CCE-57334831DC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C3678C-304F-7984-5609-D366EBB0D65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756A293-CD70-3C41-82DB-13A6566B3252}"/>
              </a:ext>
            </a:extLst>
          </p:cNvPr>
          <p:cNvSpPr>
            <a:spLocks noGrp="1"/>
          </p:cNvSpPr>
          <p:nvPr>
            <p:ph type="sldNum" sz="quarter" idx="5"/>
          </p:nvPr>
        </p:nvSpPr>
        <p:spPr/>
        <p:txBody>
          <a:bodyPr/>
          <a:lstStyle/>
          <a:p>
            <a:fld id="{6DF286F2-50D7-4475-9D3D-9CB58D31C433}" type="slidenum">
              <a:rPr lang="en-GB" smtClean="0"/>
              <a:t>25</a:t>
            </a:fld>
            <a:endParaRPr lang="en-GB"/>
          </a:p>
        </p:txBody>
      </p:sp>
    </p:spTree>
    <p:extLst>
      <p:ext uri="{BB962C8B-B14F-4D97-AF65-F5344CB8AC3E}">
        <p14:creationId xmlns:p14="http://schemas.microsoft.com/office/powerpoint/2010/main" val="2417521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C7332-209A-3263-D4C4-D5AEE7A548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AE1F23-F4DF-8CB7-A7CD-BB7F5CE766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5CF075-66ED-1C61-B4DC-0ACBF9FA7FC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37FDAA1-2FCB-536B-9FD7-6809D84A7BEF}"/>
              </a:ext>
            </a:extLst>
          </p:cNvPr>
          <p:cNvSpPr>
            <a:spLocks noGrp="1"/>
          </p:cNvSpPr>
          <p:nvPr>
            <p:ph type="sldNum" sz="quarter" idx="5"/>
          </p:nvPr>
        </p:nvSpPr>
        <p:spPr/>
        <p:txBody>
          <a:bodyPr/>
          <a:lstStyle/>
          <a:p>
            <a:fld id="{6DF286F2-50D7-4475-9D3D-9CB58D31C433}" type="slidenum">
              <a:rPr lang="en-GB" smtClean="0"/>
              <a:t>26</a:t>
            </a:fld>
            <a:endParaRPr lang="en-GB"/>
          </a:p>
        </p:txBody>
      </p:sp>
    </p:spTree>
    <p:extLst>
      <p:ext uri="{BB962C8B-B14F-4D97-AF65-F5344CB8AC3E}">
        <p14:creationId xmlns:p14="http://schemas.microsoft.com/office/powerpoint/2010/main" val="27794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A9D0D-90A7-7A1A-7EF0-9300371224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538530-CB20-9330-3CD3-6A8E40FD49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FB87C5-C0CD-42D0-AD5C-61589518826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B0022D-28E5-0734-9FE0-67223653B958}"/>
              </a:ext>
            </a:extLst>
          </p:cNvPr>
          <p:cNvSpPr>
            <a:spLocks noGrp="1"/>
          </p:cNvSpPr>
          <p:nvPr>
            <p:ph type="sldNum" sz="quarter" idx="5"/>
          </p:nvPr>
        </p:nvSpPr>
        <p:spPr/>
        <p:txBody>
          <a:bodyPr/>
          <a:lstStyle/>
          <a:p>
            <a:fld id="{6DF286F2-50D7-4475-9D3D-9CB58D31C433}" type="slidenum">
              <a:rPr lang="en-GB" smtClean="0"/>
              <a:t>27</a:t>
            </a:fld>
            <a:endParaRPr lang="en-GB"/>
          </a:p>
        </p:txBody>
      </p:sp>
    </p:spTree>
    <p:extLst>
      <p:ext uri="{BB962C8B-B14F-4D97-AF65-F5344CB8AC3E}">
        <p14:creationId xmlns:p14="http://schemas.microsoft.com/office/powerpoint/2010/main" val="30404219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C8805-8676-6AD0-FE95-06A9F7AA2B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6B746D-CD7F-DCE6-C0A2-AA5017BF09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7FEE7B-1F8D-9CFE-FD6C-9CDCE9C8BA2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C3A2BE-05B1-7B0F-BCAD-A795950C505C}"/>
              </a:ext>
            </a:extLst>
          </p:cNvPr>
          <p:cNvSpPr>
            <a:spLocks noGrp="1"/>
          </p:cNvSpPr>
          <p:nvPr>
            <p:ph type="sldNum" sz="quarter" idx="5"/>
          </p:nvPr>
        </p:nvSpPr>
        <p:spPr/>
        <p:txBody>
          <a:bodyPr/>
          <a:lstStyle/>
          <a:p>
            <a:fld id="{6DF286F2-50D7-4475-9D3D-9CB58D31C433}" type="slidenum">
              <a:rPr lang="en-GB" smtClean="0"/>
              <a:t>28</a:t>
            </a:fld>
            <a:endParaRPr lang="en-GB"/>
          </a:p>
        </p:txBody>
      </p:sp>
    </p:spTree>
    <p:extLst>
      <p:ext uri="{BB962C8B-B14F-4D97-AF65-F5344CB8AC3E}">
        <p14:creationId xmlns:p14="http://schemas.microsoft.com/office/powerpoint/2010/main" val="11793670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ADF5F-08FC-A38C-4A44-21A421EDBE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DE1B17-2B47-CBE6-C645-478AAA45FE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CFD065-892C-1816-D073-58DDE7810A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786F5E-1803-C66A-3500-F377F1202DD1}"/>
              </a:ext>
            </a:extLst>
          </p:cNvPr>
          <p:cNvSpPr>
            <a:spLocks noGrp="1"/>
          </p:cNvSpPr>
          <p:nvPr>
            <p:ph type="sldNum" sz="quarter" idx="5"/>
          </p:nvPr>
        </p:nvSpPr>
        <p:spPr/>
        <p:txBody>
          <a:bodyPr/>
          <a:lstStyle/>
          <a:p>
            <a:fld id="{6DF286F2-50D7-4475-9D3D-9CB58D31C433}" type="slidenum">
              <a:rPr lang="en-GB" smtClean="0"/>
              <a:t>29</a:t>
            </a:fld>
            <a:endParaRPr lang="en-GB"/>
          </a:p>
        </p:txBody>
      </p:sp>
    </p:spTree>
    <p:extLst>
      <p:ext uri="{BB962C8B-B14F-4D97-AF65-F5344CB8AC3E}">
        <p14:creationId xmlns:p14="http://schemas.microsoft.com/office/powerpoint/2010/main" val="2754504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F286F2-50D7-4475-9D3D-9CB58D31C433}" type="slidenum">
              <a:rPr lang="en-GB" smtClean="0"/>
              <a:t>3</a:t>
            </a:fld>
            <a:endParaRPr lang="en-GB"/>
          </a:p>
        </p:txBody>
      </p:sp>
    </p:spTree>
    <p:extLst>
      <p:ext uri="{BB962C8B-B14F-4D97-AF65-F5344CB8AC3E}">
        <p14:creationId xmlns:p14="http://schemas.microsoft.com/office/powerpoint/2010/main" val="20777211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BE7EB-88D1-5031-7733-7CB63387B2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8B276A-C1DE-C38F-A24E-0036D5F8AF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1A9098-7948-DF89-8602-7A365602B56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ECA06E-DFBA-A274-4E1D-BF173ECE2FA8}"/>
              </a:ext>
            </a:extLst>
          </p:cNvPr>
          <p:cNvSpPr>
            <a:spLocks noGrp="1"/>
          </p:cNvSpPr>
          <p:nvPr>
            <p:ph type="sldNum" sz="quarter" idx="5"/>
          </p:nvPr>
        </p:nvSpPr>
        <p:spPr/>
        <p:txBody>
          <a:bodyPr/>
          <a:lstStyle/>
          <a:p>
            <a:fld id="{6DF286F2-50D7-4475-9D3D-9CB58D31C433}" type="slidenum">
              <a:rPr lang="en-GB" smtClean="0"/>
              <a:t>30</a:t>
            </a:fld>
            <a:endParaRPr lang="en-GB"/>
          </a:p>
        </p:txBody>
      </p:sp>
    </p:spTree>
    <p:extLst>
      <p:ext uri="{BB962C8B-B14F-4D97-AF65-F5344CB8AC3E}">
        <p14:creationId xmlns:p14="http://schemas.microsoft.com/office/powerpoint/2010/main" val="41721063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54D5E-6F0E-1F27-1340-856B3F07AD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D96340-AA3D-2E3E-E12A-D0204B0BE6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A72247-2A84-091D-C088-64417FE335B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0CC1B51-266F-4C99-75E9-B1018BEE53DE}"/>
              </a:ext>
            </a:extLst>
          </p:cNvPr>
          <p:cNvSpPr>
            <a:spLocks noGrp="1"/>
          </p:cNvSpPr>
          <p:nvPr>
            <p:ph type="sldNum" sz="quarter" idx="5"/>
          </p:nvPr>
        </p:nvSpPr>
        <p:spPr/>
        <p:txBody>
          <a:bodyPr/>
          <a:lstStyle/>
          <a:p>
            <a:fld id="{6DF286F2-50D7-4475-9D3D-9CB58D31C433}" type="slidenum">
              <a:rPr lang="en-GB" smtClean="0"/>
              <a:t>31</a:t>
            </a:fld>
            <a:endParaRPr lang="en-GB"/>
          </a:p>
        </p:txBody>
      </p:sp>
    </p:spTree>
    <p:extLst>
      <p:ext uri="{BB962C8B-B14F-4D97-AF65-F5344CB8AC3E}">
        <p14:creationId xmlns:p14="http://schemas.microsoft.com/office/powerpoint/2010/main" val="194578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51AEA-CCBD-4A5E-49C7-E8A12C4423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AF08F8-14BE-EC89-216F-09E1BA1A26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66BA94-EC50-8B03-AC87-FFF8A93AEF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23DBC85-4916-8E5E-8AAC-7142CB212148}"/>
              </a:ext>
            </a:extLst>
          </p:cNvPr>
          <p:cNvSpPr>
            <a:spLocks noGrp="1"/>
          </p:cNvSpPr>
          <p:nvPr>
            <p:ph type="sldNum" sz="quarter" idx="5"/>
          </p:nvPr>
        </p:nvSpPr>
        <p:spPr/>
        <p:txBody>
          <a:bodyPr/>
          <a:lstStyle/>
          <a:p>
            <a:fld id="{6DF286F2-50D7-4475-9D3D-9CB58D31C433}" type="slidenum">
              <a:rPr lang="en-GB" smtClean="0"/>
              <a:t>32</a:t>
            </a:fld>
            <a:endParaRPr lang="en-GB"/>
          </a:p>
        </p:txBody>
      </p:sp>
    </p:spTree>
    <p:extLst>
      <p:ext uri="{BB962C8B-B14F-4D97-AF65-F5344CB8AC3E}">
        <p14:creationId xmlns:p14="http://schemas.microsoft.com/office/powerpoint/2010/main" val="27321902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B8090-342E-7016-5559-83A85F9636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F21A59-65B7-E2FC-14F7-8C06C6653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6BFA75-8EAD-4E3D-0019-32FEC1CFE05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E1ABF57-461D-F7A7-A949-AB7C060E0033}"/>
              </a:ext>
            </a:extLst>
          </p:cNvPr>
          <p:cNvSpPr>
            <a:spLocks noGrp="1"/>
          </p:cNvSpPr>
          <p:nvPr>
            <p:ph type="sldNum" sz="quarter" idx="5"/>
          </p:nvPr>
        </p:nvSpPr>
        <p:spPr/>
        <p:txBody>
          <a:bodyPr/>
          <a:lstStyle/>
          <a:p>
            <a:fld id="{6DF286F2-50D7-4475-9D3D-9CB58D31C433}" type="slidenum">
              <a:rPr lang="en-GB" smtClean="0"/>
              <a:t>33</a:t>
            </a:fld>
            <a:endParaRPr lang="en-GB"/>
          </a:p>
        </p:txBody>
      </p:sp>
    </p:spTree>
    <p:extLst>
      <p:ext uri="{BB962C8B-B14F-4D97-AF65-F5344CB8AC3E}">
        <p14:creationId xmlns:p14="http://schemas.microsoft.com/office/powerpoint/2010/main" val="9854803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9F239-D85A-04F0-C046-978CE6C37A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9D8AD0-F74C-18FC-7547-82F6BBFD7D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A5BDEC-FD22-75EB-4F2A-732AAFBF3F3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F8B524F-6C99-D161-E6D9-3A06452ACE9E}"/>
              </a:ext>
            </a:extLst>
          </p:cNvPr>
          <p:cNvSpPr>
            <a:spLocks noGrp="1"/>
          </p:cNvSpPr>
          <p:nvPr>
            <p:ph type="sldNum" sz="quarter" idx="5"/>
          </p:nvPr>
        </p:nvSpPr>
        <p:spPr/>
        <p:txBody>
          <a:bodyPr/>
          <a:lstStyle/>
          <a:p>
            <a:fld id="{6DF286F2-50D7-4475-9D3D-9CB58D31C433}" type="slidenum">
              <a:rPr lang="en-GB" smtClean="0"/>
              <a:t>34</a:t>
            </a:fld>
            <a:endParaRPr lang="en-GB"/>
          </a:p>
        </p:txBody>
      </p:sp>
    </p:spTree>
    <p:extLst>
      <p:ext uri="{BB962C8B-B14F-4D97-AF65-F5344CB8AC3E}">
        <p14:creationId xmlns:p14="http://schemas.microsoft.com/office/powerpoint/2010/main" val="2961174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88060-5643-9021-23B6-68A3851B31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2E8B94-46DA-EEE8-456E-911BE90748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CA02A5-0470-37BD-A088-E8C2AC09F68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9B1A316-3CDD-4323-004C-3F34FF092D10}"/>
              </a:ext>
            </a:extLst>
          </p:cNvPr>
          <p:cNvSpPr>
            <a:spLocks noGrp="1"/>
          </p:cNvSpPr>
          <p:nvPr>
            <p:ph type="sldNum" sz="quarter" idx="5"/>
          </p:nvPr>
        </p:nvSpPr>
        <p:spPr/>
        <p:txBody>
          <a:bodyPr/>
          <a:lstStyle/>
          <a:p>
            <a:fld id="{6DF286F2-50D7-4475-9D3D-9CB58D31C433}" type="slidenum">
              <a:rPr lang="en-GB" smtClean="0"/>
              <a:t>35</a:t>
            </a:fld>
            <a:endParaRPr lang="en-GB"/>
          </a:p>
        </p:txBody>
      </p:sp>
    </p:spTree>
    <p:extLst>
      <p:ext uri="{BB962C8B-B14F-4D97-AF65-F5344CB8AC3E}">
        <p14:creationId xmlns:p14="http://schemas.microsoft.com/office/powerpoint/2010/main" val="15025491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0DAE9-384F-F686-0688-97A752273A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FB0C96-63F7-77D6-AC23-B74FF86EEE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D5C0BF-C633-B2C2-D73F-C832CA74778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41EA39-6AC8-6643-FA02-6910CD505C5B}"/>
              </a:ext>
            </a:extLst>
          </p:cNvPr>
          <p:cNvSpPr>
            <a:spLocks noGrp="1"/>
          </p:cNvSpPr>
          <p:nvPr>
            <p:ph type="sldNum" sz="quarter" idx="5"/>
          </p:nvPr>
        </p:nvSpPr>
        <p:spPr/>
        <p:txBody>
          <a:bodyPr/>
          <a:lstStyle/>
          <a:p>
            <a:fld id="{6DF286F2-50D7-4475-9D3D-9CB58D31C433}" type="slidenum">
              <a:rPr lang="en-GB" smtClean="0"/>
              <a:t>36</a:t>
            </a:fld>
            <a:endParaRPr lang="en-GB"/>
          </a:p>
        </p:txBody>
      </p:sp>
    </p:spTree>
    <p:extLst>
      <p:ext uri="{BB962C8B-B14F-4D97-AF65-F5344CB8AC3E}">
        <p14:creationId xmlns:p14="http://schemas.microsoft.com/office/powerpoint/2010/main" val="18760143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A0915-821E-C2E5-5C6F-92A6B0BD3B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60F810-C8C4-6BA1-EB05-1B4BB0B975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D71354-DC30-2E23-A62C-ACE33301644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3F01836-BCC5-D0B1-DD50-5841E995CB18}"/>
              </a:ext>
            </a:extLst>
          </p:cNvPr>
          <p:cNvSpPr>
            <a:spLocks noGrp="1"/>
          </p:cNvSpPr>
          <p:nvPr>
            <p:ph type="sldNum" sz="quarter" idx="5"/>
          </p:nvPr>
        </p:nvSpPr>
        <p:spPr/>
        <p:txBody>
          <a:bodyPr/>
          <a:lstStyle/>
          <a:p>
            <a:fld id="{6DF286F2-50D7-4475-9D3D-9CB58D31C433}" type="slidenum">
              <a:rPr lang="en-GB" smtClean="0"/>
              <a:t>37</a:t>
            </a:fld>
            <a:endParaRPr lang="en-GB"/>
          </a:p>
        </p:txBody>
      </p:sp>
    </p:spTree>
    <p:extLst>
      <p:ext uri="{BB962C8B-B14F-4D97-AF65-F5344CB8AC3E}">
        <p14:creationId xmlns:p14="http://schemas.microsoft.com/office/powerpoint/2010/main" val="24035589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DCCF2-AFC4-36A1-4A87-37E9A759B9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D0C37B-41E1-77BB-2FB4-3C2611FAC9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A3305F-850B-E3EA-E7A8-1A4A54FA9A4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C7B2252-7B42-1A88-5295-7EBBE5D89BF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F286F2-50D7-4475-9D3D-9CB58D31C4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5989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86003-D314-7E7B-FFA1-E41F052419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6BF000-1072-C5A1-B65C-A37A66A0B8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67FE92-7228-E31B-FCEA-1E42555683A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A9CF1-4A31-714D-A692-5FD91346635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F286F2-50D7-4475-9D3D-9CB58D31C4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338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76913-6B88-E7A8-347A-74E426231E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3D63B4-FD67-BF81-2FD0-A8E9BCD7BD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B5457D-316A-A06E-94CE-F6339341451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BEB08A8-F3F6-3248-2256-E45DD9319A03}"/>
              </a:ext>
            </a:extLst>
          </p:cNvPr>
          <p:cNvSpPr>
            <a:spLocks noGrp="1"/>
          </p:cNvSpPr>
          <p:nvPr>
            <p:ph type="sldNum" sz="quarter" idx="5"/>
          </p:nvPr>
        </p:nvSpPr>
        <p:spPr/>
        <p:txBody>
          <a:bodyPr/>
          <a:lstStyle/>
          <a:p>
            <a:fld id="{6DF286F2-50D7-4475-9D3D-9CB58D31C433}" type="slidenum">
              <a:rPr lang="en-GB" smtClean="0"/>
              <a:t>4</a:t>
            </a:fld>
            <a:endParaRPr lang="en-GB"/>
          </a:p>
        </p:txBody>
      </p:sp>
    </p:spTree>
    <p:extLst>
      <p:ext uri="{BB962C8B-B14F-4D97-AF65-F5344CB8AC3E}">
        <p14:creationId xmlns:p14="http://schemas.microsoft.com/office/powerpoint/2010/main" val="11961881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9301C-39E0-8734-BDE5-BAF263D3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E56585-1697-7665-1BA5-5AA9BEA56E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7E4B8D-E62C-1876-F27E-F00C9E6FA4B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F1E1E1A-5E01-2E47-205B-88546637F23C}"/>
              </a:ext>
            </a:extLst>
          </p:cNvPr>
          <p:cNvSpPr>
            <a:spLocks noGrp="1"/>
          </p:cNvSpPr>
          <p:nvPr>
            <p:ph type="sldNum" sz="quarter" idx="5"/>
          </p:nvPr>
        </p:nvSpPr>
        <p:spPr/>
        <p:txBody>
          <a:bodyPr/>
          <a:lstStyle/>
          <a:p>
            <a:fld id="{6DF286F2-50D7-4475-9D3D-9CB58D31C433}" type="slidenum">
              <a:rPr lang="en-GB" smtClean="0"/>
              <a:t>40</a:t>
            </a:fld>
            <a:endParaRPr lang="en-GB"/>
          </a:p>
        </p:txBody>
      </p:sp>
    </p:spTree>
    <p:extLst>
      <p:ext uri="{BB962C8B-B14F-4D97-AF65-F5344CB8AC3E}">
        <p14:creationId xmlns:p14="http://schemas.microsoft.com/office/powerpoint/2010/main" val="4979812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4730E-9F96-F368-1064-0FF71F4114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86A400-FB35-BDBA-2343-5FFB9AE5EB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83F02D-0183-9515-96DA-BA2026253D4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1584AAF-2E35-1A0C-E225-865B812ED75C}"/>
              </a:ext>
            </a:extLst>
          </p:cNvPr>
          <p:cNvSpPr>
            <a:spLocks noGrp="1"/>
          </p:cNvSpPr>
          <p:nvPr>
            <p:ph type="sldNum" sz="quarter" idx="5"/>
          </p:nvPr>
        </p:nvSpPr>
        <p:spPr/>
        <p:txBody>
          <a:bodyPr/>
          <a:lstStyle/>
          <a:p>
            <a:fld id="{6DF286F2-50D7-4475-9D3D-9CB58D31C433}" type="slidenum">
              <a:rPr lang="en-GB" smtClean="0"/>
              <a:t>41</a:t>
            </a:fld>
            <a:endParaRPr lang="en-GB"/>
          </a:p>
        </p:txBody>
      </p:sp>
    </p:spTree>
    <p:extLst>
      <p:ext uri="{BB962C8B-B14F-4D97-AF65-F5344CB8AC3E}">
        <p14:creationId xmlns:p14="http://schemas.microsoft.com/office/powerpoint/2010/main" val="33562824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1686C-2146-E774-75B5-7155C3B98E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4B6FD-B797-A77C-A038-0313F8315E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930DA3-5B0F-2659-5DE1-1F016E092BD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6714B00-A735-94E0-E823-E68860BE49EF}"/>
              </a:ext>
            </a:extLst>
          </p:cNvPr>
          <p:cNvSpPr>
            <a:spLocks noGrp="1"/>
          </p:cNvSpPr>
          <p:nvPr>
            <p:ph type="sldNum" sz="quarter" idx="5"/>
          </p:nvPr>
        </p:nvSpPr>
        <p:spPr/>
        <p:txBody>
          <a:bodyPr/>
          <a:lstStyle/>
          <a:p>
            <a:fld id="{6DF286F2-50D7-4475-9D3D-9CB58D31C433}" type="slidenum">
              <a:rPr lang="en-GB" smtClean="0"/>
              <a:t>42</a:t>
            </a:fld>
            <a:endParaRPr lang="en-GB"/>
          </a:p>
        </p:txBody>
      </p:sp>
    </p:spTree>
    <p:extLst>
      <p:ext uri="{BB962C8B-B14F-4D97-AF65-F5344CB8AC3E}">
        <p14:creationId xmlns:p14="http://schemas.microsoft.com/office/powerpoint/2010/main" val="31343161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46612-7C7E-BD7D-4CCA-68EA71E515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9D46DF-5BB4-0881-4C13-A3A55E20E5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2804FE-BE87-7D72-0DA1-2CE3086097C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D9E7EF-F0FF-861C-B0DD-CCCD1EFC4804}"/>
              </a:ext>
            </a:extLst>
          </p:cNvPr>
          <p:cNvSpPr>
            <a:spLocks noGrp="1"/>
          </p:cNvSpPr>
          <p:nvPr>
            <p:ph type="sldNum" sz="quarter" idx="5"/>
          </p:nvPr>
        </p:nvSpPr>
        <p:spPr/>
        <p:txBody>
          <a:bodyPr/>
          <a:lstStyle/>
          <a:p>
            <a:fld id="{6DF286F2-50D7-4475-9D3D-9CB58D31C433}" type="slidenum">
              <a:rPr lang="en-GB" smtClean="0"/>
              <a:t>43</a:t>
            </a:fld>
            <a:endParaRPr lang="en-GB"/>
          </a:p>
        </p:txBody>
      </p:sp>
    </p:spTree>
    <p:extLst>
      <p:ext uri="{BB962C8B-B14F-4D97-AF65-F5344CB8AC3E}">
        <p14:creationId xmlns:p14="http://schemas.microsoft.com/office/powerpoint/2010/main" val="36518621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FCFEF-BF04-B77D-B15C-8CA2B675E9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FDA2A9-A35C-2B50-679F-B26FB97461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CB1D2C-45D5-1379-48EB-048FB63B98F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2D64B8-9F1B-740D-B12A-B3DFACC85275}"/>
              </a:ext>
            </a:extLst>
          </p:cNvPr>
          <p:cNvSpPr>
            <a:spLocks noGrp="1"/>
          </p:cNvSpPr>
          <p:nvPr>
            <p:ph type="sldNum" sz="quarter" idx="5"/>
          </p:nvPr>
        </p:nvSpPr>
        <p:spPr/>
        <p:txBody>
          <a:bodyPr/>
          <a:lstStyle/>
          <a:p>
            <a:fld id="{6DF286F2-50D7-4475-9D3D-9CB58D31C433}" type="slidenum">
              <a:rPr lang="en-GB" smtClean="0"/>
              <a:t>44</a:t>
            </a:fld>
            <a:endParaRPr lang="en-GB"/>
          </a:p>
        </p:txBody>
      </p:sp>
    </p:spTree>
    <p:extLst>
      <p:ext uri="{BB962C8B-B14F-4D97-AF65-F5344CB8AC3E}">
        <p14:creationId xmlns:p14="http://schemas.microsoft.com/office/powerpoint/2010/main" val="19453924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804AB-2A4E-3F2C-4B09-59C97409EC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90F6D2-FD41-F0B4-29C6-6663F7EA4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8E23D7-66AB-7E4E-D9BF-30159D0507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F8C0537-77A5-3379-6CBE-F8F82CC03198}"/>
              </a:ext>
            </a:extLst>
          </p:cNvPr>
          <p:cNvSpPr>
            <a:spLocks noGrp="1"/>
          </p:cNvSpPr>
          <p:nvPr>
            <p:ph type="sldNum" sz="quarter" idx="5"/>
          </p:nvPr>
        </p:nvSpPr>
        <p:spPr/>
        <p:txBody>
          <a:bodyPr/>
          <a:lstStyle/>
          <a:p>
            <a:fld id="{6DF286F2-50D7-4475-9D3D-9CB58D31C433}" type="slidenum">
              <a:rPr lang="en-GB" smtClean="0"/>
              <a:t>45</a:t>
            </a:fld>
            <a:endParaRPr lang="en-GB"/>
          </a:p>
        </p:txBody>
      </p:sp>
    </p:spTree>
    <p:extLst>
      <p:ext uri="{BB962C8B-B14F-4D97-AF65-F5344CB8AC3E}">
        <p14:creationId xmlns:p14="http://schemas.microsoft.com/office/powerpoint/2010/main" val="7782056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EFD17-3243-326F-FC2A-5042FF7A98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C64FE1-B8B7-ABB7-9415-853D6C6E56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258A44-D013-7AE0-B868-ABB87A5D499A}"/>
              </a:ext>
            </a:extLst>
          </p:cNvPr>
          <p:cNvSpPr>
            <a:spLocks noGrp="1"/>
          </p:cNvSpPr>
          <p:nvPr>
            <p:ph type="body" idx="1"/>
          </p:nvPr>
        </p:nvSpPr>
        <p:spPr/>
        <p:txBody>
          <a:bodyPr/>
          <a:lstStyle/>
          <a:p>
            <a:pPr marL="0" indent="0">
              <a:buNone/>
            </a:pPr>
            <a:endParaRPr lang="en-GB" dirty="0"/>
          </a:p>
        </p:txBody>
      </p:sp>
      <p:sp>
        <p:nvSpPr>
          <p:cNvPr id="4" name="Slide Number Placeholder 3">
            <a:extLst>
              <a:ext uri="{FF2B5EF4-FFF2-40B4-BE49-F238E27FC236}">
                <a16:creationId xmlns:a16="http://schemas.microsoft.com/office/drawing/2014/main" id="{0795D7AD-507B-50F6-A518-A3869AE7459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F286F2-50D7-4475-9D3D-9CB58D31C4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6238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2C3EA-3ECB-810B-6646-07850CDFBE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FFE5B3-5CEA-6941-E663-F71A69F36E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D0C277-DEFC-B2FF-6952-ED63E76B6876}"/>
              </a:ext>
            </a:extLst>
          </p:cNvPr>
          <p:cNvSpPr>
            <a:spLocks noGrp="1"/>
          </p:cNvSpPr>
          <p:nvPr>
            <p:ph type="body" idx="1"/>
          </p:nvPr>
        </p:nvSpPr>
        <p:spPr/>
        <p:txBody>
          <a:bodyPr/>
          <a:lstStyle/>
          <a:p>
            <a:pPr marL="0" indent="0">
              <a:buNone/>
            </a:pPr>
            <a:endParaRPr lang="en-GB" dirty="0"/>
          </a:p>
        </p:txBody>
      </p:sp>
      <p:sp>
        <p:nvSpPr>
          <p:cNvPr id="4" name="Slide Number Placeholder 3">
            <a:extLst>
              <a:ext uri="{FF2B5EF4-FFF2-40B4-BE49-F238E27FC236}">
                <a16:creationId xmlns:a16="http://schemas.microsoft.com/office/drawing/2014/main" id="{8D9C1BDB-437C-9B30-0278-E7042A27716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F286F2-50D7-4475-9D3D-9CB58D31C4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983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F286F2-50D7-4475-9D3D-9CB58D31C433}" type="slidenum">
              <a:rPr lang="en-GB" smtClean="0"/>
              <a:t>5</a:t>
            </a:fld>
            <a:endParaRPr lang="en-GB"/>
          </a:p>
        </p:txBody>
      </p:sp>
    </p:spTree>
    <p:extLst>
      <p:ext uri="{BB962C8B-B14F-4D97-AF65-F5344CB8AC3E}">
        <p14:creationId xmlns:p14="http://schemas.microsoft.com/office/powerpoint/2010/main" val="463582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EBD66-5C8E-0B30-1C81-3714D8BE27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8FC26C-552A-7C98-6208-0D3ED2B1D7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D16771-09F9-911C-FAB3-3706621410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50DBE87-348D-0773-A2CB-64CB81B2BA90}"/>
              </a:ext>
            </a:extLst>
          </p:cNvPr>
          <p:cNvSpPr>
            <a:spLocks noGrp="1"/>
          </p:cNvSpPr>
          <p:nvPr>
            <p:ph type="sldNum" sz="quarter" idx="5"/>
          </p:nvPr>
        </p:nvSpPr>
        <p:spPr/>
        <p:txBody>
          <a:bodyPr/>
          <a:lstStyle/>
          <a:p>
            <a:fld id="{6DF286F2-50D7-4475-9D3D-9CB58D31C433}" type="slidenum">
              <a:rPr lang="en-GB" smtClean="0"/>
              <a:t>6</a:t>
            </a:fld>
            <a:endParaRPr lang="en-GB"/>
          </a:p>
        </p:txBody>
      </p:sp>
    </p:spTree>
    <p:extLst>
      <p:ext uri="{BB962C8B-B14F-4D97-AF65-F5344CB8AC3E}">
        <p14:creationId xmlns:p14="http://schemas.microsoft.com/office/powerpoint/2010/main" val="3870701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F286F2-50D7-4475-9D3D-9CB58D31C433}" type="slidenum">
              <a:rPr lang="en-GB" smtClean="0"/>
              <a:t>7</a:t>
            </a:fld>
            <a:endParaRPr lang="en-GB"/>
          </a:p>
        </p:txBody>
      </p:sp>
    </p:spTree>
    <p:extLst>
      <p:ext uri="{BB962C8B-B14F-4D97-AF65-F5344CB8AC3E}">
        <p14:creationId xmlns:p14="http://schemas.microsoft.com/office/powerpoint/2010/main" val="1690948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F286F2-50D7-4475-9D3D-9CB58D31C433}" type="slidenum">
              <a:rPr lang="en-GB" smtClean="0"/>
              <a:t>8</a:t>
            </a:fld>
            <a:endParaRPr lang="en-GB"/>
          </a:p>
        </p:txBody>
      </p:sp>
    </p:spTree>
    <p:extLst>
      <p:ext uri="{BB962C8B-B14F-4D97-AF65-F5344CB8AC3E}">
        <p14:creationId xmlns:p14="http://schemas.microsoft.com/office/powerpoint/2010/main" val="2166926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F286F2-50D7-4475-9D3D-9CB58D31C433}" type="slidenum">
              <a:rPr lang="en-GB" smtClean="0"/>
              <a:t>9</a:t>
            </a:fld>
            <a:endParaRPr lang="en-GB"/>
          </a:p>
        </p:txBody>
      </p:sp>
    </p:spTree>
    <p:extLst>
      <p:ext uri="{BB962C8B-B14F-4D97-AF65-F5344CB8AC3E}">
        <p14:creationId xmlns:p14="http://schemas.microsoft.com/office/powerpoint/2010/main" val="2446277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07AFBE-933F-4ADE-AA3B-5B57CF3A2D98}" type="datetimeFigureOut">
              <a:rPr lang="en-GB" smtClean="0"/>
              <a:t>25/07/2025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1444735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407AFBE-933F-4ADE-AA3B-5B57CF3A2D98}" type="datetimeFigureOut">
              <a:rPr lang="en-GB" smtClean="0"/>
              <a:t>25/07/2025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4184768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407AFBE-933F-4ADE-AA3B-5B57CF3A2D98}" type="datetimeFigureOut">
              <a:rPr lang="en-GB" smtClean="0"/>
              <a:t>25/07/2025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1743945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407AFBE-933F-4ADE-AA3B-5B57CF3A2D98}" type="datetimeFigureOut">
              <a:rPr lang="en-GB" smtClean="0"/>
              <a:t>25/07/2025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2795922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Segoe UI" panose="020B0502040204020203" pitchFamily="34" charset="0"/>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407AFBE-933F-4ADE-AA3B-5B57CF3A2D98}" type="datetimeFigureOut">
              <a:rPr lang="en-GB" smtClean="0"/>
              <a:t>25/07/2025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3890895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407AFBE-933F-4ADE-AA3B-5B57CF3A2D98}" type="datetimeFigureOut">
              <a:rPr lang="en-GB" smtClean="0"/>
              <a:t>25/07/2025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730339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407AFBE-933F-4ADE-AA3B-5B57CF3A2D98}" type="datetimeFigureOut">
              <a:rPr lang="en-GB" smtClean="0"/>
              <a:t>25/07/2025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1656254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0407AFBE-933F-4ADE-AA3B-5B57CF3A2D98}" type="datetimeFigureOut">
              <a:rPr lang="en-GB" smtClean="0"/>
              <a:t>25/07/2025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1162494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7AFBE-933F-4ADE-AA3B-5B57CF3A2D98}" type="datetimeFigureOut">
              <a:rPr lang="en-GB" smtClean="0"/>
              <a:t>25/07/2025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2979975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Segoe UI" panose="020B0502040204020203" pitchFamily="34" charset="0"/>
                <a:cs typeface="Segoe UI" panose="020B0502040204020203" pitchFamily="34" charset="0"/>
              </a:defRPr>
            </a:lvl1pPr>
            <a:lvl2pPr>
              <a:defRPr sz="2800">
                <a:latin typeface="Segoe UI" panose="020B0502040204020203" pitchFamily="34" charset="0"/>
                <a:cs typeface="Segoe UI" panose="020B0502040204020203" pitchFamily="34" charset="0"/>
              </a:defRPr>
            </a:lvl2pPr>
            <a:lvl3pPr>
              <a:defRPr sz="24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407AFBE-933F-4ADE-AA3B-5B57CF3A2D98}" type="datetimeFigureOut">
              <a:rPr lang="en-GB" smtClean="0"/>
              <a:t>25/07/2025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1858574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407AFBE-933F-4ADE-AA3B-5B57CF3A2D98}" type="datetimeFigureOut">
              <a:rPr lang="en-GB" smtClean="0"/>
              <a:t>25/07/2025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7B987C-E81D-4D61-B100-CFFBD5975744}" type="slidenum">
              <a:rPr lang="en-GB" smtClean="0"/>
              <a:t>‹#›</a:t>
            </a:fld>
            <a:endParaRPr lang="en-GB"/>
          </a:p>
        </p:txBody>
      </p:sp>
    </p:spTree>
    <p:extLst>
      <p:ext uri="{BB962C8B-B14F-4D97-AF65-F5344CB8AC3E}">
        <p14:creationId xmlns:p14="http://schemas.microsoft.com/office/powerpoint/2010/main" val="1767347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07AFBE-933F-4ADE-AA3B-5B57CF3A2D98}" type="datetimeFigureOut">
              <a:rPr lang="en-GB" smtClean="0"/>
              <a:t>25/07/2025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B987C-E81D-4D61-B100-CFFBD5975744}" type="slidenum">
              <a:rPr lang="en-GB" smtClean="0"/>
              <a:t>‹#›</a:t>
            </a:fld>
            <a:endParaRPr lang="en-GB"/>
          </a:p>
        </p:txBody>
      </p:sp>
    </p:spTree>
    <p:extLst>
      <p:ext uri="{BB962C8B-B14F-4D97-AF65-F5344CB8AC3E}">
        <p14:creationId xmlns:p14="http://schemas.microsoft.com/office/powerpoint/2010/main" val="34689853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ncmd.info/wpcontent/uploads/2021/05/NCMD-Child-Mortality-and-Social-Deprivationreport_20210513.pdf" TargetMode="Externa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adc.bmj.com/content/106/8/780" TargetMode="Externa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bapm.org/resources/palliative-care-in-perinatal-medicine-framework"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www.nice.org.uk/guidance/qs160/chapter/Quality-statement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jpg"/><Relationship Id="rId4" Type="http://schemas.openxmlformats.org/officeDocument/2006/relationships/hyperlink" Target="https://www.bapm.org/resources/palliative-care-in-perinatal-medicine-framework"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nice.org.uk/guidance/ng61"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togetherforshortlives.org.uk/changing-lives/speaking-up-for-children/policy-advocacy/the-state-of-childrens-palliative-care-in-2025/"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doi.org/10.1186/s12904-023-01238-w" TargetMode="External"/><Relationship Id="rId4" Type="http://schemas.openxmlformats.org/officeDocument/2006/relationships/image" Target="../media/image1.jpg"/></Relationships>
</file>

<file path=ppt/slides/_rels/slide34.xml.rels><?xml version="1.0" encoding="UTF-8" standalone="yes"?>
<Relationships xmlns="http://schemas.openxmlformats.org/package/2006/relationships"><Relationship Id="rId3" Type="http://schemas.openxmlformats.org/officeDocument/2006/relationships/hyperlink" Target="https://www.nice.org.uk/guidance/qs160"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5.xml.rels><?xml version="1.0" encoding="UTF-8" standalone="yes"?>
<Relationships xmlns="http://schemas.openxmlformats.org/package/2006/relationships"><Relationship Id="rId3" Type="http://schemas.openxmlformats.org/officeDocument/2006/relationships/hyperlink" Target="https://www.appm.org.uk/news/joint-workforce-statement-from-appm-and-rcpch-csac/"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jpg"/><Relationship Id="rId4" Type="http://schemas.openxmlformats.org/officeDocument/2006/relationships/hyperlink" Target="https://www.togetherforshortlives.org.uk/app/uploads/2025/05/Built-to-Last-The-state-of-childrens-palliative-care-in-2025.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www.ncmd.info/wp-content/uploads/2025/07/Supporting-Material-LLC-thematic-report.pd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ncmd.info/publications/LLC" TargetMode="External"/></Relationships>
</file>

<file path=ppt/slides/_rels/slide4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togetherforshortlives.org.uk/resource/make-every-child-count/" TargetMode="External"/><Relationship Id="rId4" Type="http://schemas.openxmlformats.org/officeDocument/2006/relationships/hyperlink" Target="https://www.togetherforshortlives.org.uk/app/uploads/2018/03/TfSLA-Guide-to-Children%E2%80%99s-Palliative-Care-Fourth-Edition-5.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togetherforshortlives.org.uk/app/uploads/2018/03/TfSLA-Guide-to-Children%E2%80%99s-Palliative-Care-Fourth-Edition-5.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doi.org/10.1177/026921632097530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3421B4C-AA27-4F32-AA73-DA587F272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6110"/>
            <a:ext cx="6769978" cy="5905761"/>
          </a:xfrm>
          <a:custGeom>
            <a:avLst/>
            <a:gdLst>
              <a:gd name="connsiteX0" fmla="*/ 0 w 6769978"/>
              <a:gd name="connsiteY0" fmla="*/ 0 h 5905761"/>
              <a:gd name="connsiteX1" fmla="*/ 6769978 w 6769978"/>
              <a:gd name="connsiteY1" fmla="*/ 0 h 5905761"/>
              <a:gd name="connsiteX2" fmla="*/ 3973138 w 6769978"/>
              <a:gd name="connsiteY2" fmla="*/ 5905761 h 5905761"/>
              <a:gd name="connsiteX3" fmla="*/ 0 w 6769978"/>
              <a:gd name="connsiteY3" fmla="*/ 5905761 h 5905761"/>
            </a:gdLst>
            <a:ahLst/>
            <a:cxnLst>
              <a:cxn ang="0">
                <a:pos x="connsiteX0" y="connsiteY0"/>
              </a:cxn>
              <a:cxn ang="0">
                <a:pos x="connsiteX1" y="connsiteY1"/>
              </a:cxn>
              <a:cxn ang="0">
                <a:pos x="connsiteX2" y="connsiteY2"/>
              </a:cxn>
              <a:cxn ang="0">
                <a:pos x="connsiteX3" y="connsiteY3"/>
              </a:cxn>
            </a:cxnLst>
            <a:rect l="l" t="t" r="r" b="b"/>
            <a:pathLst>
              <a:path w="6769978" h="5905761">
                <a:moveTo>
                  <a:pt x="0" y="0"/>
                </a:moveTo>
                <a:lnTo>
                  <a:pt x="6769978" y="0"/>
                </a:lnTo>
                <a:lnTo>
                  <a:pt x="3973138" y="5905761"/>
                </a:lnTo>
                <a:lnTo>
                  <a:pt x="0" y="590576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EC72BFC1-6854-4758-8AF6-25E1F72293B9}"/>
              </a:ext>
            </a:extLst>
          </p:cNvPr>
          <p:cNvSpPr>
            <a:spLocks noGrp="1"/>
          </p:cNvSpPr>
          <p:nvPr>
            <p:ph type="ctrTitle"/>
          </p:nvPr>
        </p:nvSpPr>
        <p:spPr>
          <a:xfrm>
            <a:off x="471471" y="796214"/>
            <a:ext cx="4696273" cy="2308025"/>
          </a:xfrm>
        </p:spPr>
        <p:txBody>
          <a:bodyPr>
            <a:normAutofit/>
          </a:bodyPr>
          <a:lstStyle/>
          <a:p>
            <a:pPr algn="l"/>
            <a:r>
              <a:rPr lang="en-GB" sz="4000" b="1" dirty="0">
                <a:solidFill>
                  <a:schemeClr val="bg1"/>
                </a:solidFill>
                <a:latin typeface="Nunito" pitchFamily="2" charset="0"/>
                <a:ea typeface="Times New Roman" panose="02020603050405020304" pitchFamily="18" charset="0"/>
              </a:rPr>
              <a:t>Infants, children, and young people with life-limiting conditions</a:t>
            </a:r>
            <a:endParaRPr lang="en-GB" sz="2000" b="1" dirty="0">
              <a:solidFill>
                <a:schemeClr val="bg1"/>
              </a:solidFill>
              <a:latin typeface="Arial" panose="020B0604020202020204" pitchFamily="34" charset="0"/>
              <a:cs typeface="Arial" panose="020B0604020202020204" pitchFamily="34" charset="0"/>
            </a:endParaRPr>
          </a:p>
        </p:txBody>
      </p:sp>
      <p:sp>
        <p:nvSpPr>
          <p:cNvPr id="6" name="Subtitle 5">
            <a:extLst>
              <a:ext uri="{FF2B5EF4-FFF2-40B4-BE49-F238E27FC236}">
                <a16:creationId xmlns:a16="http://schemas.microsoft.com/office/drawing/2014/main" id="{67D22C00-61CB-4A54-AC05-652B61929739}"/>
              </a:ext>
            </a:extLst>
          </p:cNvPr>
          <p:cNvSpPr>
            <a:spLocks noGrp="1"/>
          </p:cNvSpPr>
          <p:nvPr>
            <p:ph type="subTitle" idx="1"/>
          </p:nvPr>
        </p:nvSpPr>
        <p:spPr>
          <a:xfrm>
            <a:off x="471471" y="4907773"/>
            <a:ext cx="3831512" cy="1314897"/>
          </a:xfrm>
        </p:spPr>
        <p:txBody>
          <a:bodyPr>
            <a:noAutofit/>
          </a:bodyPr>
          <a:lstStyle/>
          <a:p>
            <a:pPr algn="l"/>
            <a:r>
              <a:rPr lang="en-GB" sz="1800" b="1" dirty="0">
                <a:solidFill>
                  <a:srgbClr val="FFFFFF"/>
                </a:solidFill>
                <a:latin typeface="Arial Nova" panose="020B0504020202020204" pitchFamily="34" charset="0"/>
              </a:rPr>
              <a:t>Professor Karen Luyt</a:t>
            </a:r>
            <a:br>
              <a:rPr lang="en-GB" sz="1800" b="1" dirty="0">
                <a:solidFill>
                  <a:srgbClr val="FFFFFF"/>
                </a:solidFill>
                <a:latin typeface="Arial Nova" panose="020B0504020202020204" pitchFamily="34" charset="0"/>
              </a:rPr>
            </a:br>
            <a:r>
              <a:rPr lang="en-GB" sz="1800" dirty="0">
                <a:solidFill>
                  <a:srgbClr val="FFFFFF"/>
                </a:solidFill>
                <a:latin typeface="Arial Nova" panose="020B0504020202020204" pitchFamily="34" charset="0"/>
              </a:rPr>
              <a:t>Director, NCMD</a:t>
            </a:r>
          </a:p>
        </p:txBody>
      </p:sp>
      <p:pic>
        <p:nvPicPr>
          <p:cNvPr id="4" name="Picture 3" descr="A picture containing drawing&#10;&#10;Description automatically generated">
            <a:extLst>
              <a:ext uri="{FF2B5EF4-FFF2-40B4-BE49-F238E27FC236}">
                <a16:creationId xmlns:a16="http://schemas.microsoft.com/office/drawing/2014/main" id="{5C7A6746-56F1-4E41-B55C-E50AF7C4F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93" y="146890"/>
            <a:ext cx="729811" cy="201018"/>
          </a:xfrm>
          <a:prstGeom prst="rect">
            <a:avLst/>
          </a:prstGeom>
        </p:spPr>
      </p:pic>
      <p:sp>
        <p:nvSpPr>
          <p:cNvPr id="5" name="TextBox 4">
            <a:extLst>
              <a:ext uri="{FF2B5EF4-FFF2-40B4-BE49-F238E27FC236}">
                <a16:creationId xmlns:a16="http://schemas.microsoft.com/office/drawing/2014/main" id="{597D6343-E007-4FFD-8350-0451DCAB5ED9}"/>
              </a:ext>
            </a:extLst>
          </p:cNvPr>
          <p:cNvSpPr txBox="1"/>
          <p:nvPr/>
        </p:nvSpPr>
        <p:spPr>
          <a:xfrm>
            <a:off x="1028004" y="120441"/>
            <a:ext cx="2197519" cy="253916"/>
          </a:xfrm>
          <a:prstGeom prst="rect">
            <a:avLst/>
          </a:prstGeom>
          <a:noFill/>
        </p:spPr>
        <p:txBody>
          <a:bodyPr wrap="square" rtlCol="0">
            <a:spAutoFit/>
          </a:bodyPr>
          <a:lstStyle/>
          <a:p>
            <a:pPr>
              <a:spcAft>
                <a:spcPts val="600"/>
              </a:spcAft>
            </a:pPr>
            <a:r>
              <a:rPr lang="en-GB" sz="1050" dirty="0">
                <a:solidFill>
                  <a:srgbClr val="4BAA90"/>
                </a:solidFill>
                <a:latin typeface="Arial Nova" panose="020B0504020202020204" pitchFamily="34" charset="0"/>
                <a:cs typeface="Segoe UI" panose="020B0502040204020203" pitchFamily="34" charset="0"/>
              </a:rPr>
              <a:t>National Child Mortality Database </a:t>
            </a:r>
          </a:p>
        </p:txBody>
      </p:sp>
      <p:sp>
        <p:nvSpPr>
          <p:cNvPr id="3" name="TextBox 2">
            <a:extLst>
              <a:ext uri="{FF2B5EF4-FFF2-40B4-BE49-F238E27FC236}">
                <a16:creationId xmlns:a16="http://schemas.microsoft.com/office/drawing/2014/main" id="{0113BF64-45DA-43E9-B719-A276E33C280B}"/>
              </a:ext>
            </a:extLst>
          </p:cNvPr>
          <p:cNvSpPr txBox="1"/>
          <p:nvPr/>
        </p:nvSpPr>
        <p:spPr>
          <a:xfrm>
            <a:off x="9791844" y="6482585"/>
            <a:ext cx="2197519" cy="246221"/>
          </a:xfrm>
          <a:prstGeom prst="rect">
            <a:avLst/>
          </a:prstGeom>
          <a:noFill/>
        </p:spPr>
        <p:txBody>
          <a:bodyPr wrap="square" rtlCol="0">
            <a:spAutoFit/>
          </a:bodyPr>
          <a:lstStyle/>
          <a:p>
            <a:pPr algn="r">
              <a:spcAft>
                <a:spcPts val="600"/>
              </a:spcAft>
            </a:pPr>
            <a:r>
              <a:rPr lang="en-GB" sz="1000" dirty="0">
                <a:solidFill>
                  <a:schemeClr val="bg1"/>
                </a:solidFill>
                <a:latin typeface="Segoe UI" panose="020B0502040204020203" pitchFamily="34" charset="0"/>
                <a:cs typeface="Segoe UI" panose="020B0502040204020203" pitchFamily="34" charset="0"/>
              </a:rPr>
              <a:t>www.ncmd.info</a:t>
            </a:r>
            <a:endParaRPr lang="en-GB" sz="1000">
              <a:solidFill>
                <a:schemeClr val="bg1"/>
              </a:solidFill>
              <a:latin typeface="Segoe UI" panose="020B0502040204020203" pitchFamily="34" charset="0"/>
              <a:cs typeface="Segoe UI" panose="020B0502040204020203" pitchFamily="34" charset="0"/>
            </a:endParaRPr>
          </a:p>
        </p:txBody>
      </p:sp>
      <p:sp>
        <p:nvSpPr>
          <p:cNvPr id="8" name="Title 1">
            <a:extLst>
              <a:ext uri="{FF2B5EF4-FFF2-40B4-BE49-F238E27FC236}">
                <a16:creationId xmlns:a16="http://schemas.microsoft.com/office/drawing/2014/main" id="{82263E66-7DDC-17C5-B5DD-23B233645E58}"/>
              </a:ext>
            </a:extLst>
          </p:cNvPr>
          <p:cNvSpPr txBox="1">
            <a:spLocks/>
          </p:cNvSpPr>
          <p:nvPr/>
        </p:nvSpPr>
        <p:spPr>
          <a:xfrm>
            <a:off x="413723" y="3104239"/>
            <a:ext cx="4696273" cy="119219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chemeClr val="bg1"/>
                </a:solidFill>
                <a:latin typeface="Nunito" pitchFamily="2" charset="0"/>
                <a:ea typeface="Times New Roman" panose="02020603050405020304" pitchFamily="18" charset="0"/>
              </a:rPr>
              <a:t>Learning from child death reviews on palliative</a:t>
            </a:r>
          </a:p>
          <a:p>
            <a:pPr algn="l"/>
            <a:r>
              <a:rPr lang="en-GB" sz="2400" b="1" dirty="0">
                <a:solidFill>
                  <a:schemeClr val="bg1"/>
                </a:solidFill>
                <a:latin typeface="Nunito" pitchFamily="2" charset="0"/>
                <a:ea typeface="Times New Roman" panose="02020603050405020304" pitchFamily="18" charset="0"/>
              </a:rPr>
              <a:t>and end of life care provision</a:t>
            </a:r>
            <a:endParaRPr lang="en-GB" sz="1200" b="1"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6D05C19A-D1EC-2256-44A9-03C0BBE0304E}"/>
              </a:ext>
            </a:extLst>
          </p:cNvPr>
          <p:cNvPicPr>
            <a:picLocks noChangeAspect="1"/>
          </p:cNvPicPr>
          <p:nvPr/>
        </p:nvPicPr>
        <p:blipFill>
          <a:blip r:embed="rId4"/>
          <a:srcRect t="764"/>
          <a:stretch>
            <a:fillRect/>
          </a:stretch>
        </p:blipFill>
        <p:spPr>
          <a:xfrm>
            <a:off x="7183701" y="530965"/>
            <a:ext cx="4206605" cy="5951620"/>
          </a:xfrm>
          <a:prstGeom prst="rect">
            <a:avLst/>
          </a:prstGeom>
        </p:spPr>
      </p:pic>
    </p:spTree>
    <p:extLst>
      <p:ext uri="{BB962C8B-B14F-4D97-AF65-F5344CB8AC3E}">
        <p14:creationId xmlns:p14="http://schemas.microsoft.com/office/powerpoint/2010/main" val="2127687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59C1B-5EB9-A7CB-1E61-190FFAD43702}"/>
            </a:ext>
          </a:extLst>
        </p:cNvPr>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F47A76FC-AD56-923B-644B-A0698C7CCF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670" y="128291"/>
            <a:ext cx="729811" cy="201018"/>
          </a:xfrm>
          <a:prstGeom prst="rect">
            <a:avLst/>
          </a:prstGeom>
        </p:spPr>
      </p:pic>
      <p:sp>
        <p:nvSpPr>
          <p:cNvPr id="6" name="TextBox 5">
            <a:extLst>
              <a:ext uri="{FF2B5EF4-FFF2-40B4-BE49-F238E27FC236}">
                <a16:creationId xmlns:a16="http://schemas.microsoft.com/office/drawing/2014/main" id="{AE708991-A139-EF3C-C688-57325090DE35}"/>
              </a:ext>
            </a:extLst>
          </p:cNvPr>
          <p:cNvSpPr txBox="1"/>
          <p:nvPr/>
        </p:nvSpPr>
        <p:spPr>
          <a:xfrm>
            <a:off x="9994481" y="121561"/>
            <a:ext cx="2197519" cy="246221"/>
          </a:xfrm>
          <a:prstGeom prst="rect">
            <a:avLst/>
          </a:prstGeom>
          <a:noFill/>
        </p:spPr>
        <p:txBody>
          <a:bodyPr wrap="square" rtlCol="0">
            <a:spAutoFit/>
          </a:bodyPr>
          <a:lstStyle/>
          <a:p>
            <a:pPr>
              <a:spcAft>
                <a:spcPts val="600"/>
              </a:spcAft>
            </a:pPr>
            <a:r>
              <a:rPr lang="en-GB" sz="1000" dirty="0">
                <a:solidFill>
                  <a:srgbClr val="4BAA90"/>
                </a:solidFill>
                <a:latin typeface="Segoe UI" panose="020B0502040204020203" pitchFamily="34" charset="0"/>
                <a:cs typeface="Segoe UI" panose="020B0502040204020203" pitchFamily="34" charset="0"/>
              </a:rPr>
              <a:t>National Child Mortality Database </a:t>
            </a:r>
          </a:p>
        </p:txBody>
      </p:sp>
      <p:sp>
        <p:nvSpPr>
          <p:cNvPr id="8" name="Title 1">
            <a:extLst>
              <a:ext uri="{FF2B5EF4-FFF2-40B4-BE49-F238E27FC236}">
                <a16:creationId xmlns:a16="http://schemas.microsoft.com/office/drawing/2014/main" id="{F9032285-B057-D299-E35B-3E6E65E3D5C3}"/>
              </a:ext>
            </a:extLst>
          </p:cNvPr>
          <p:cNvSpPr>
            <a:spLocks noGrp="1"/>
          </p:cNvSpPr>
          <p:nvPr>
            <p:ph type="title"/>
          </p:nvPr>
        </p:nvSpPr>
        <p:spPr>
          <a:xfrm>
            <a:off x="2448699" y="2462608"/>
            <a:ext cx="7294601" cy="1128068"/>
          </a:xfrm>
          <a:ln>
            <a:noFill/>
          </a:ln>
        </p:spPr>
        <p:txBody>
          <a:bodyPr anchor="ctr">
            <a:normAutofit/>
          </a:bodyPr>
          <a:lstStyle/>
          <a:p>
            <a:pPr algn="ctr"/>
            <a:r>
              <a:rPr lang="en-GB" sz="3200" b="1" dirty="0">
                <a:latin typeface="Nunito" pitchFamily="2" charset="0"/>
              </a:rPr>
              <a:t>1. Characteristics of children who die with a life-limiting condition</a:t>
            </a:r>
          </a:p>
        </p:txBody>
      </p:sp>
    </p:spTree>
    <p:extLst>
      <p:ext uri="{BB962C8B-B14F-4D97-AF65-F5344CB8AC3E}">
        <p14:creationId xmlns:p14="http://schemas.microsoft.com/office/powerpoint/2010/main" val="3950623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72BFC1-6854-4758-8AF6-25E1F72293B9}"/>
              </a:ext>
            </a:extLst>
          </p:cNvPr>
          <p:cNvSpPr>
            <a:spLocks noGrp="1"/>
          </p:cNvSpPr>
          <p:nvPr>
            <p:ph type="title"/>
          </p:nvPr>
        </p:nvSpPr>
        <p:spPr>
          <a:xfrm>
            <a:off x="589559" y="911600"/>
            <a:ext cx="4599427" cy="1128068"/>
          </a:xfrm>
          <a:ln>
            <a:noFill/>
          </a:ln>
        </p:spPr>
        <p:txBody>
          <a:bodyPr anchor="ctr">
            <a:normAutofit/>
          </a:bodyPr>
          <a:lstStyle/>
          <a:p>
            <a:r>
              <a:rPr lang="en-GB" sz="3200" b="1" dirty="0">
                <a:latin typeface="Nunito" pitchFamily="2" charset="0"/>
              </a:rPr>
              <a:t>Age</a:t>
            </a:r>
          </a:p>
        </p:txBody>
      </p:sp>
      <p:grpSp>
        <p:nvGrpSpPr>
          <p:cNvPr id="42" name="Group 4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59" name="Rectangle 4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4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6" name="Rectangle 4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4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C5BF0E97-6DBF-DEEA-9637-D2E045CEEBC2}"/>
              </a:ext>
            </a:extLst>
          </p:cNvPr>
          <p:cNvSpPr>
            <a:spLocks noGrp="1"/>
          </p:cNvSpPr>
          <p:nvPr>
            <p:ph idx="1"/>
          </p:nvPr>
        </p:nvSpPr>
        <p:spPr>
          <a:xfrm>
            <a:off x="298193" y="2330505"/>
            <a:ext cx="4837687" cy="4407054"/>
          </a:xfrm>
        </p:spPr>
        <p:txBody>
          <a:bodyPr>
            <a:normAutofit lnSpcReduction="10000"/>
          </a:bodyPr>
          <a:lstStyle/>
          <a:p>
            <a:r>
              <a:rPr lang="en-GB" sz="1800" dirty="0">
                <a:latin typeface="Arial Nova" panose="020B0504020202020204" pitchFamily="34" charset="0"/>
              </a:rPr>
              <a:t>54% of all child (0-17 years) deaths were of children who had a life-limiting condition - similar to the proportion in Wales reported previously (53%). </a:t>
            </a:r>
          </a:p>
          <a:p>
            <a:pPr marL="0" indent="0">
              <a:buNone/>
            </a:pPr>
            <a:endParaRPr lang="en-GB" sz="1800" dirty="0">
              <a:latin typeface="Arial Nova" panose="020B0504020202020204" pitchFamily="34" charset="0"/>
            </a:endParaRPr>
          </a:p>
          <a:p>
            <a:r>
              <a:rPr lang="en-GB" sz="1800" dirty="0">
                <a:latin typeface="Arial Nova" panose="020B0504020202020204" pitchFamily="34" charset="0"/>
              </a:rPr>
              <a:t>This proportion varied by age, with the highest proportion in those aged 5-9 years (81%) and the lowest in those aged 15-17 years (42%).</a:t>
            </a:r>
          </a:p>
          <a:p>
            <a:endParaRPr lang="en-GB" sz="1800" dirty="0">
              <a:latin typeface="Arial Nova" panose="020B0504020202020204" pitchFamily="34" charset="0"/>
            </a:endParaRPr>
          </a:p>
          <a:p>
            <a:r>
              <a:rPr lang="en-GB" sz="1800" dirty="0">
                <a:latin typeface="Arial Nova" panose="020B0504020202020204" pitchFamily="34" charset="0"/>
              </a:rPr>
              <a:t>However, the highest number of deaths of children with a life-limiting condition was in the neonatal (0–27 days) age group, followed by those aged 28–364 days. These two age groups (infant deaths) represented 58% of deaths of children with a life-limiting condition.</a:t>
            </a:r>
          </a:p>
        </p:txBody>
      </p:sp>
      <p:pic>
        <p:nvPicPr>
          <p:cNvPr id="6" name="Picture 5" descr="A picture containing drawing&#10;&#10;Description automatically generated">
            <a:extLst>
              <a:ext uri="{FF2B5EF4-FFF2-40B4-BE49-F238E27FC236}">
                <a16:creationId xmlns:a16="http://schemas.microsoft.com/office/drawing/2014/main" id="{2B0FDB05-AD2A-A456-83E6-AF0F054FD9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93" y="146890"/>
            <a:ext cx="729811" cy="201018"/>
          </a:xfrm>
          <a:prstGeom prst="rect">
            <a:avLst/>
          </a:prstGeom>
        </p:spPr>
      </p:pic>
      <p:sp>
        <p:nvSpPr>
          <p:cNvPr id="8" name="TextBox 7">
            <a:extLst>
              <a:ext uri="{FF2B5EF4-FFF2-40B4-BE49-F238E27FC236}">
                <a16:creationId xmlns:a16="http://schemas.microsoft.com/office/drawing/2014/main" id="{A1933A5F-3968-BFDA-8376-FD1862848170}"/>
              </a:ext>
            </a:extLst>
          </p:cNvPr>
          <p:cNvSpPr txBox="1"/>
          <p:nvPr/>
        </p:nvSpPr>
        <p:spPr>
          <a:xfrm>
            <a:off x="1028004" y="120441"/>
            <a:ext cx="2197519" cy="253916"/>
          </a:xfrm>
          <a:prstGeom prst="rect">
            <a:avLst/>
          </a:prstGeom>
          <a:noFill/>
        </p:spPr>
        <p:txBody>
          <a:bodyPr wrap="square" rtlCol="0">
            <a:spAutoFit/>
          </a:bodyPr>
          <a:lstStyle/>
          <a:p>
            <a:pPr>
              <a:spcAft>
                <a:spcPts val="600"/>
              </a:spcAft>
            </a:pPr>
            <a:r>
              <a:rPr lang="en-GB" sz="1050" dirty="0">
                <a:solidFill>
                  <a:srgbClr val="4BAA90"/>
                </a:solidFill>
                <a:latin typeface="Arial Nova" panose="020B0504020202020204" pitchFamily="34" charset="0"/>
                <a:cs typeface="Segoe UI" panose="020B0502040204020203" pitchFamily="34" charset="0"/>
              </a:rPr>
              <a:t>National Child Mortality Database </a:t>
            </a:r>
          </a:p>
        </p:txBody>
      </p:sp>
      <p:sp>
        <p:nvSpPr>
          <p:cNvPr id="9" name="TextBox 8">
            <a:extLst>
              <a:ext uri="{FF2B5EF4-FFF2-40B4-BE49-F238E27FC236}">
                <a16:creationId xmlns:a16="http://schemas.microsoft.com/office/drawing/2014/main" id="{206C9048-CF72-2F77-F5A8-1713A833BE56}"/>
              </a:ext>
            </a:extLst>
          </p:cNvPr>
          <p:cNvSpPr txBox="1"/>
          <p:nvPr/>
        </p:nvSpPr>
        <p:spPr>
          <a:xfrm>
            <a:off x="9791844" y="6482585"/>
            <a:ext cx="2197519"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Nova" panose="020B0504020202020204" pitchFamily="34" charset="0"/>
                <a:cs typeface="Segoe UI" panose="020B0502040204020203" pitchFamily="34" charset="0"/>
              </a:rPr>
              <a:t>www.ncmd.info</a:t>
            </a:r>
          </a:p>
        </p:txBody>
      </p:sp>
      <p:pic>
        <p:nvPicPr>
          <p:cNvPr id="5" name="Picture 4">
            <a:extLst>
              <a:ext uri="{FF2B5EF4-FFF2-40B4-BE49-F238E27FC236}">
                <a16:creationId xmlns:a16="http://schemas.microsoft.com/office/drawing/2014/main" id="{41D8FBC2-B3CA-5126-BA30-EE56FEA3C550}"/>
              </a:ext>
            </a:extLst>
          </p:cNvPr>
          <p:cNvPicPr>
            <a:picLocks noChangeAspect="1"/>
          </p:cNvPicPr>
          <p:nvPr/>
        </p:nvPicPr>
        <p:blipFill>
          <a:blip r:embed="rId4"/>
          <a:stretch>
            <a:fillRect/>
          </a:stretch>
        </p:blipFill>
        <p:spPr>
          <a:xfrm>
            <a:off x="5452316" y="1420215"/>
            <a:ext cx="6198720" cy="3833418"/>
          </a:xfrm>
          <a:prstGeom prst="rect">
            <a:avLst/>
          </a:prstGeom>
        </p:spPr>
      </p:pic>
    </p:spTree>
    <p:extLst>
      <p:ext uri="{BB962C8B-B14F-4D97-AF65-F5344CB8AC3E}">
        <p14:creationId xmlns:p14="http://schemas.microsoft.com/office/powerpoint/2010/main" val="1253541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FC5AAB-A2E6-9F2B-775C-1297E362157A}"/>
            </a:ext>
          </a:extLst>
        </p:cNvPr>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2910E77D-78DC-0883-04BE-455418D0B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EDEE02-9500-D44E-555F-F3B57056E1A6}"/>
              </a:ext>
            </a:extLst>
          </p:cNvPr>
          <p:cNvSpPr>
            <a:spLocks noGrp="1"/>
          </p:cNvSpPr>
          <p:nvPr>
            <p:ph type="title"/>
          </p:nvPr>
        </p:nvSpPr>
        <p:spPr>
          <a:xfrm>
            <a:off x="589559" y="911600"/>
            <a:ext cx="4599427" cy="1128068"/>
          </a:xfrm>
          <a:ln>
            <a:noFill/>
          </a:ln>
        </p:spPr>
        <p:txBody>
          <a:bodyPr anchor="ctr">
            <a:normAutofit/>
          </a:bodyPr>
          <a:lstStyle/>
          <a:p>
            <a:r>
              <a:rPr lang="en-GB" sz="3200" b="1" dirty="0">
                <a:latin typeface="Nunito" pitchFamily="2" charset="0"/>
              </a:rPr>
              <a:t>Gestational age</a:t>
            </a:r>
          </a:p>
        </p:txBody>
      </p:sp>
      <p:grpSp>
        <p:nvGrpSpPr>
          <p:cNvPr id="42" name="Group 41">
            <a:extLst>
              <a:ext uri="{FF2B5EF4-FFF2-40B4-BE49-F238E27FC236}">
                <a16:creationId xmlns:a16="http://schemas.microsoft.com/office/drawing/2014/main" id="{0BEEA542-8A29-6E0F-E77E-B0C76C1E11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59" name="Rectangle 42">
              <a:extLst>
                <a:ext uri="{FF2B5EF4-FFF2-40B4-BE49-F238E27FC236}">
                  <a16:creationId xmlns:a16="http://schemas.microsoft.com/office/drawing/2014/main" id="{25B5D543-D302-485B-E442-CEB224732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43">
              <a:extLst>
                <a:ext uri="{FF2B5EF4-FFF2-40B4-BE49-F238E27FC236}">
                  <a16:creationId xmlns:a16="http://schemas.microsoft.com/office/drawing/2014/main" id="{AF210995-7ECF-71C9-3103-29D2A6557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6" name="Rectangle 45">
            <a:extLst>
              <a:ext uri="{FF2B5EF4-FFF2-40B4-BE49-F238E27FC236}">
                <a16:creationId xmlns:a16="http://schemas.microsoft.com/office/drawing/2014/main" id="{6E9743EE-2CD5-88A3-E608-F11AB9D570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4B6B7DF5-728A-6CCE-A5E2-894C4E94E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49">
            <a:extLst>
              <a:ext uri="{FF2B5EF4-FFF2-40B4-BE49-F238E27FC236}">
                <a16:creationId xmlns:a16="http://schemas.microsoft.com/office/drawing/2014/main" id="{B725F540-D62F-636C-2464-0E6B455C5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74EDB842-0432-DB0B-0991-E8FC4F8F91D0}"/>
              </a:ext>
            </a:extLst>
          </p:cNvPr>
          <p:cNvSpPr>
            <a:spLocks noGrp="1"/>
          </p:cNvSpPr>
          <p:nvPr>
            <p:ph idx="1"/>
          </p:nvPr>
        </p:nvSpPr>
        <p:spPr>
          <a:xfrm>
            <a:off x="298193" y="2330505"/>
            <a:ext cx="4837687" cy="4407054"/>
          </a:xfrm>
        </p:spPr>
        <p:txBody>
          <a:bodyPr>
            <a:normAutofit lnSpcReduction="10000"/>
          </a:bodyPr>
          <a:lstStyle/>
          <a:p>
            <a:r>
              <a:rPr lang="en-GB" sz="1800" dirty="0">
                <a:latin typeface="Arial Nova" panose="020B0504020202020204" pitchFamily="34" charset="0"/>
              </a:rPr>
              <a:t>Where it was known, 59% (n=1733/2952) of infants (under 1 year) who died with a life-limiting condition were born prematurely (before 37 weeks’ gestation). </a:t>
            </a:r>
          </a:p>
          <a:p>
            <a:endParaRPr lang="en-GB" sz="1800" dirty="0">
              <a:latin typeface="Arial Nova" panose="020B0504020202020204" pitchFamily="34" charset="0"/>
            </a:endParaRPr>
          </a:p>
          <a:p>
            <a:r>
              <a:rPr lang="en-GB" sz="1800" dirty="0">
                <a:latin typeface="Arial Nova" panose="020B0504020202020204" pitchFamily="34" charset="0"/>
              </a:rPr>
              <a:t>Infants born at the earliest gestational ages (e.g., before 24 weeks) are at extremely high risk of developing a life-limiting condition, and some groups have proposed that these high risk groups should be supported by palliative care teams by default. </a:t>
            </a:r>
          </a:p>
          <a:p>
            <a:pPr marL="0" indent="0">
              <a:buNone/>
            </a:pPr>
            <a:endParaRPr lang="en-GB" sz="1800" dirty="0">
              <a:latin typeface="Arial Nova" panose="020B0504020202020204" pitchFamily="34" charset="0"/>
            </a:endParaRPr>
          </a:p>
          <a:p>
            <a:r>
              <a:rPr lang="en-GB" sz="1800" dirty="0">
                <a:latin typeface="Arial Nova" panose="020B0504020202020204" pitchFamily="34" charset="0"/>
              </a:rPr>
              <a:t>However, in this report, preterm birth at any gestation, was not considered a life-limiting condition in itself before the development of one or more life-limiting conditions. </a:t>
            </a:r>
          </a:p>
          <a:p>
            <a:endParaRPr lang="en-GB" sz="1800" dirty="0">
              <a:latin typeface="Arial Nova" panose="020B05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749665F7-0863-8F4D-1E4E-7914472012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93" y="146890"/>
            <a:ext cx="729811" cy="201018"/>
          </a:xfrm>
          <a:prstGeom prst="rect">
            <a:avLst/>
          </a:prstGeom>
        </p:spPr>
      </p:pic>
      <p:sp>
        <p:nvSpPr>
          <p:cNvPr id="8" name="TextBox 7">
            <a:extLst>
              <a:ext uri="{FF2B5EF4-FFF2-40B4-BE49-F238E27FC236}">
                <a16:creationId xmlns:a16="http://schemas.microsoft.com/office/drawing/2014/main" id="{1E7C8611-97B8-858B-D946-A9470F527E8D}"/>
              </a:ext>
            </a:extLst>
          </p:cNvPr>
          <p:cNvSpPr txBox="1"/>
          <p:nvPr/>
        </p:nvSpPr>
        <p:spPr>
          <a:xfrm>
            <a:off x="1028004" y="120441"/>
            <a:ext cx="2197519" cy="253916"/>
          </a:xfrm>
          <a:prstGeom prst="rect">
            <a:avLst/>
          </a:prstGeom>
          <a:noFill/>
        </p:spPr>
        <p:txBody>
          <a:bodyPr wrap="square" rtlCol="0">
            <a:spAutoFit/>
          </a:bodyPr>
          <a:lstStyle/>
          <a:p>
            <a:pPr>
              <a:spcAft>
                <a:spcPts val="600"/>
              </a:spcAft>
            </a:pPr>
            <a:r>
              <a:rPr lang="en-GB" sz="1050" dirty="0">
                <a:solidFill>
                  <a:srgbClr val="4BAA90"/>
                </a:solidFill>
                <a:latin typeface="Arial Nova" panose="020B0504020202020204" pitchFamily="34" charset="0"/>
                <a:cs typeface="Segoe UI" panose="020B0502040204020203" pitchFamily="34" charset="0"/>
              </a:rPr>
              <a:t>National Child Mortality Database </a:t>
            </a:r>
          </a:p>
        </p:txBody>
      </p:sp>
      <p:sp>
        <p:nvSpPr>
          <p:cNvPr id="9" name="TextBox 8">
            <a:extLst>
              <a:ext uri="{FF2B5EF4-FFF2-40B4-BE49-F238E27FC236}">
                <a16:creationId xmlns:a16="http://schemas.microsoft.com/office/drawing/2014/main" id="{7E0B8F0B-2FC2-8E44-D8E3-EE0EF51264A3}"/>
              </a:ext>
            </a:extLst>
          </p:cNvPr>
          <p:cNvSpPr txBox="1"/>
          <p:nvPr/>
        </p:nvSpPr>
        <p:spPr>
          <a:xfrm>
            <a:off x="9791844" y="6482585"/>
            <a:ext cx="2197519"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Nova" panose="020B0504020202020204" pitchFamily="34" charset="0"/>
                <a:cs typeface="Segoe UI" panose="020B0502040204020203" pitchFamily="34" charset="0"/>
              </a:rPr>
              <a:t>www.ncmd.info</a:t>
            </a:r>
          </a:p>
        </p:txBody>
      </p:sp>
      <p:pic>
        <p:nvPicPr>
          <p:cNvPr id="4" name="Picture 3">
            <a:extLst>
              <a:ext uri="{FF2B5EF4-FFF2-40B4-BE49-F238E27FC236}">
                <a16:creationId xmlns:a16="http://schemas.microsoft.com/office/drawing/2014/main" id="{820F7870-F91B-7E0F-3906-60CD885EF6FC}"/>
              </a:ext>
            </a:extLst>
          </p:cNvPr>
          <p:cNvPicPr>
            <a:picLocks noChangeAspect="1"/>
          </p:cNvPicPr>
          <p:nvPr/>
        </p:nvPicPr>
        <p:blipFill>
          <a:blip r:embed="rId4"/>
          <a:stretch>
            <a:fillRect/>
          </a:stretch>
        </p:blipFill>
        <p:spPr>
          <a:xfrm>
            <a:off x="5846159" y="1385857"/>
            <a:ext cx="5688667" cy="3604819"/>
          </a:xfrm>
          <a:prstGeom prst="rect">
            <a:avLst/>
          </a:prstGeom>
        </p:spPr>
      </p:pic>
    </p:spTree>
    <p:extLst>
      <p:ext uri="{BB962C8B-B14F-4D97-AF65-F5344CB8AC3E}">
        <p14:creationId xmlns:p14="http://schemas.microsoft.com/office/powerpoint/2010/main" val="252388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D34FDE-4B79-CCA4-5C9F-667F49401DD2}"/>
            </a:ext>
          </a:extLst>
        </p:cNvPr>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A757BBBD-FED2-C7D3-73A9-B573256B8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36081F6-4114-4B7F-DEC6-A8800AE8A692}"/>
              </a:ext>
            </a:extLst>
          </p:cNvPr>
          <p:cNvSpPr>
            <a:spLocks noGrp="1"/>
          </p:cNvSpPr>
          <p:nvPr>
            <p:ph type="title"/>
          </p:nvPr>
        </p:nvSpPr>
        <p:spPr>
          <a:xfrm>
            <a:off x="589559" y="911600"/>
            <a:ext cx="4599427" cy="1128068"/>
          </a:xfrm>
          <a:ln>
            <a:noFill/>
          </a:ln>
        </p:spPr>
        <p:txBody>
          <a:bodyPr anchor="ctr">
            <a:normAutofit/>
          </a:bodyPr>
          <a:lstStyle/>
          <a:p>
            <a:r>
              <a:rPr lang="en-GB" sz="3200" b="1" dirty="0">
                <a:latin typeface="Nunito" pitchFamily="2" charset="0"/>
              </a:rPr>
              <a:t>Social deprivation</a:t>
            </a:r>
          </a:p>
        </p:txBody>
      </p:sp>
      <p:grpSp>
        <p:nvGrpSpPr>
          <p:cNvPr id="42" name="Group 41">
            <a:extLst>
              <a:ext uri="{FF2B5EF4-FFF2-40B4-BE49-F238E27FC236}">
                <a16:creationId xmlns:a16="http://schemas.microsoft.com/office/drawing/2014/main" id="{B253A92A-6AA1-1483-9989-1277E58F56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59" name="Rectangle 42">
              <a:extLst>
                <a:ext uri="{FF2B5EF4-FFF2-40B4-BE49-F238E27FC236}">
                  <a16:creationId xmlns:a16="http://schemas.microsoft.com/office/drawing/2014/main" id="{E151BDCA-AA38-2B00-2B4F-20A777F37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43">
              <a:extLst>
                <a:ext uri="{FF2B5EF4-FFF2-40B4-BE49-F238E27FC236}">
                  <a16:creationId xmlns:a16="http://schemas.microsoft.com/office/drawing/2014/main" id="{93CC8DA1-AE60-2BA4-7B21-7ED4EEE5B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6" name="Rectangle 45">
            <a:extLst>
              <a:ext uri="{FF2B5EF4-FFF2-40B4-BE49-F238E27FC236}">
                <a16:creationId xmlns:a16="http://schemas.microsoft.com/office/drawing/2014/main" id="{AC8C5627-B464-C4AD-6BAF-5DB64E9167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FCBB1FC8-BA8A-54A5-1CF4-CE6BCCA83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49">
            <a:extLst>
              <a:ext uri="{FF2B5EF4-FFF2-40B4-BE49-F238E27FC236}">
                <a16:creationId xmlns:a16="http://schemas.microsoft.com/office/drawing/2014/main" id="{ECAEE46B-DB0D-6930-D36E-27AA8AB67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8075A668-ACB1-297C-952B-118F5CE8D332}"/>
              </a:ext>
            </a:extLst>
          </p:cNvPr>
          <p:cNvSpPr>
            <a:spLocks noGrp="1"/>
          </p:cNvSpPr>
          <p:nvPr>
            <p:ph idx="1"/>
          </p:nvPr>
        </p:nvSpPr>
        <p:spPr>
          <a:xfrm>
            <a:off x="298193" y="2330505"/>
            <a:ext cx="4837687" cy="4407054"/>
          </a:xfrm>
        </p:spPr>
        <p:txBody>
          <a:bodyPr>
            <a:normAutofit/>
          </a:bodyPr>
          <a:lstStyle/>
          <a:p>
            <a:r>
              <a:rPr lang="en-GB" sz="1800" dirty="0">
                <a:latin typeface="Arial Nova" panose="020B0504020202020204" pitchFamily="34" charset="0"/>
              </a:rPr>
              <a:t>There were higher numbers of deaths of children with and without a life-limiting condition in the most deprived neighbourhoods in comparison to the least deprived neighbourhoods. </a:t>
            </a:r>
          </a:p>
          <a:p>
            <a:endParaRPr lang="en-GB" sz="1800" dirty="0">
              <a:latin typeface="Arial Nova" panose="020B0504020202020204" pitchFamily="34" charset="0"/>
            </a:endParaRPr>
          </a:p>
          <a:p>
            <a:r>
              <a:rPr lang="en-GB" sz="1800" dirty="0">
                <a:latin typeface="Arial Nova" panose="020B0504020202020204" pitchFamily="34" charset="0"/>
              </a:rPr>
              <a:t>Previous research has shown there is an association between the risk of child death and the level of deprivation for most causes of death</a:t>
            </a:r>
            <a:r>
              <a:rPr lang="en-GB" sz="1800" baseline="30000" dirty="0">
                <a:latin typeface="Arial Nova" panose="020B0504020202020204" pitchFamily="34" charset="0"/>
              </a:rPr>
              <a:t>1</a:t>
            </a:r>
            <a:r>
              <a:rPr lang="en-GB" sz="1800" dirty="0">
                <a:latin typeface="Arial Nova" panose="020B0504020202020204" pitchFamily="34" charset="0"/>
              </a:rPr>
              <a:t>. </a:t>
            </a:r>
          </a:p>
          <a:p>
            <a:endParaRPr lang="en-GB" sz="1800" dirty="0">
              <a:latin typeface="Arial Nova" panose="020B05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9CEE1B19-F0D6-3E8E-4E1F-D24A10CFAC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93" y="146890"/>
            <a:ext cx="729811" cy="201018"/>
          </a:xfrm>
          <a:prstGeom prst="rect">
            <a:avLst/>
          </a:prstGeom>
        </p:spPr>
      </p:pic>
      <p:sp>
        <p:nvSpPr>
          <p:cNvPr id="8" name="TextBox 7">
            <a:extLst>
              <a:ext uri="{FF2B5EF4-FFF2-40B4-BE49-F238E27FC236}">
                <a16:creationId xmlns:a16="http://schemas.microsoft.com/office/drawing/2014/main" id="{1D681F5B-B212-8DD3-8832-75DBCDFF9D1B}"/>
              </a:ext>
            </a:extLst>
          </p:cNvPr>
          <p:cNvSpPr txBox="1"/>
          <p:nvPr/>
        </p:nvSpPr>
        <p:spPr>
          <a:xfrm>
            <a:off x="1028004" y="120441"/>
            <a:ext cx="2197519" cy="253916"/>
          </a:xfrm>
          <a:prstGeom prst="rect">
            <a:avLst/>
          </a:prstGeom>
          <a:noFill/>
        </p:spPr>
        <p:txBody>
          <a:bodyPr wrap="square" rtlCol="0">
            <a:spAutoFit/>
          </a:bodyPr>
          <a:lstStyle/>
          <a:p>
            <a:pPr>
              <a:spcAft>
                <a:spcPts val="600"/>
              </a:spcAft>
            </a:pPr>
            <a:r>
              <a:rPr lang="en-GB" sz="1050" dirty="0">
                <a:solidFill>
                  <a:srgbClr val="4BAA90"/>
                </a:solidFill>
                <a:latin typeface="Arial Nova" panose="020B0504020202020204" pitchFamily="34" charset="0"/>
                <a:cs typeface="Segoe UI" panose="020B0502040204020203" pitchFamily="34" charset="0"/>
              </a:rPr>
              <a:t>National Child Mortality Database </a:t>
            </a:r>
          </a:p>
        </p:txBody>
      </p:sp>
      <p:sp>
        <p:nvSpPr>
          <p:cNvPr id="9" name="TextBox 8">
            <a:extLst>
              <a:ext uri="{FF2B5EF4-FFF2-40B4-BE49-F238E27FC236}">
                <a16:creationId xmlns:a16="http://schemas.microsoft.com/office/drawing/2014/main" id="{BF3F2D15-DC20-C799-9F10-1449A3793847}"/>
              </a:ext>
            </a:extLst>
          </p:cNvPr>
          <p:cNvSpPr txBox="1"/>
          <p:nvPr/>
        </p:nvSpPr>
        <p:spPr>
          <a:xfrm>
            <a:off x="9791844" y="6482585"/>
            <a:ext cx="2197519"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Nova" panose="020B0504020202020204" pitchFamily="34" charset="0"/>
                <a:cs typeface="Segoe UI" panose="020B0502040204020203" pitchFamily="34" charset="0"/>
              </a:rPr>
              <a:t>www.ncmd.info</a:t>
            </a:r>
          </a:p>
        </p:txBody>
      </p:sp>
      <p:pic>
        <p:nvPicPr>
          <p:cNvPr id="5" name="Picture 4">
            <a:extLst>
              <a:ext uri="{FF2B5EF4-FFF2-40B4-BE49-F238E27FC236}">
                <a16:creationId xmlns:a16="http://schemas.microsoft.com/office/drawing/2014/main" id="{E04592BE-4DAF-D059-8E2C-DE49103A687E}"/>
              </a:ext>
            </a:extLst>
          </p:cNvPr>
          <p:cNvPicPr>
            <a:picLocks noChangeAspect="1"/>
          </p:cNvPicPr>
          <p:nvPr/>
        </p:nvPicPr>
        <p:blipFill>
          <a:blip r:embed="rId4"/>
          <a:stretch>
            <a:fillRect/>
          </a:stretch>
        </p:blipFill>
        <p:spPr>
          <a:xfrm>
            <a:off x="5724189" y="1577580"/>
            <a:ext cx="5970987" cy="3642602"/>
          </a:xfrm>
          <a:prstGeom prst="rect">
            <a:avLst/>
          </a:prstGeom>
        </p:spPr>
      </p:pic>
      <p:sp>
        <p:nvSpPr>
          <p:cNvPr id="10" name="TextBox 9">
            <a:extLst>
              <a:ext uri="{FF2B5EF4-FFF2-40B4-BE49-F238E27FC236}">
                <a16:creationId xmlns:a16="http://schemas.microsoft.com/office/drawing/2014/main" id="{5905AEFC-1CF1-A50D-17ED-D3EB43EBEBE4}"/>
              </a:ext>
            </a:extLst>
          </p:cNvPr>
          <p:cNvSpPr txBox="1"/>
          <p:nvPr/>
        </p:nvSpPr>
        <p:spPr>
          <a:xfrm>
            <a:off x="43681" y="5983832"/>
            <a:ext cx="5680508" cy="830997"/>
          </a:xfrm>
          <a:prstGeom prst="rect">
            <a:avLst/>
          </a:prstGeom>
          <a:noFill/>
        </p:spPr>
        <p:txBody>
          <a:bodyPr wrap="square">
            <a:spAutoFit/>
          </a:bodyPr>
          <a:lstStyle/>
          <a:p>
            <a:pPr marL="342900" lvl="0" indent="-342900">
              <a:buFont typeface="+mj-lt"/>
              <a:buAutoNum type="arabicPeriod"/>
            </a:pPr>
            <a:r>
              <a:rPr lang="en-GB" sz="1200" dirty="0">
                <a:effectLst/>
                <a:latin typeface="Calibri" panose="020F0502020204030204" pitchFamily="34" charset="0"/>
                <a:ea typeface="Times New Roman" panose="02020603050405020304" pitchFamily="18" charset="0"/>
              </a:rPr>
              <a:t>National Child Mortality Database (2021) Child Mortality and Social Deprivation Thematic Report. Available at: </a:t>
            </a:r>
            <a:r>
              <a:rPr lang="en-GB" sz="1200" dirty="0">
                <a:effectLst/>
                <a:latin typeface="Calibri" panose="020F0502020204030204" pitchFamily="34" charset="0"/>
                <a:ea typeface="Times New Roman" panose="02020603050405020304" pitchFamily="18" charset="0"/>
                <a:hlinkClick r:id="rId5"/>
              </a:rPr>
              <a:t>https://ncmd.info/wpcontent/uploads/2021/05/NCMD-Child-Mortality-and-Social-Deprivationreport_20210513.pdf</a:t>
            </a:r>
            <a:r>
              <a:rPr lang="en-GB" sz="1200" dirty="0">
                <a:effectLst/>
                <a:latin typeface="Calibri" panose="020F0502020204030204" pitchFamily="34" charset="0"/>
                <a:ea typeface="Times New Roman" panose="02020603050405020304" pitchFamily="18" charset="0"/>
              </a:rPr>
              <a:t> </a:t>
            </a:r>
          </a:p>
        </p:txBody>
      </p:sp>
    </p:spTree>
    <p:extLst>
      <p:ext uri="{BB962C8B-B14F-4D97-AF65-F5344CB8AC3E}">
        <p14:creationId xmlns:p14="http://schemas.microsoft.com/office/powerpoint/2010/main" val="2935251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01A54F-F3DE-DB90-CCFD-9E85019AD6D9}"/>
            </a:ext>
          </a:extLst>
        </p:cNvPr>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EECC56E4-B3FF-F4F9-0A6F-166D968483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B2C316E-E03B-C69C-3944-30032E0C9A01}"/>
              </a:ext>
            </a:extLst>
          </p:cNvPr>
          <p:cNvSpPr>
            <a:spLocks noGrp="1"/>
          </p:cNvSpPr>
          <p:nvPr>
            <p:ph type="title"/>
          </p:nvPr>
        </p:nvSpPr>
        <p:spPr>
          <a:xfrm>
            <a:off x="589559" y="911600"/>
            <a:ext cx="4599427" cy="1128068"/>
          </a:xfrm>
          <a:ln>
            <a:noFill/>
          </a:ln>
        </p:spPr>
        <p:txBody>
          <a:bodyPr anchor="ctr">
            <a:normAutofit/>
          </a:bodyPr>
          <a:lstStyle/>
          <a:p>
            <a:r>
              <a:rPr lang="en-GB" sz="3200" b="1" dirty="0">
                <a:latin typeface="Nunito" pitchFamily="2" charset="0"/>
              </a:rPr>
              <a:t>Ethnicity</a:t>
            </a:r>
          </a:p>
        </p:txBody>
      </p:sp>
      <p:grpSp>
        <p:nvGrpSpPr>
          <p:cNvPr id="42" name="Group 41">
            <a:extLst>
              <a:ext uri="{FF2B5EF4-FFF2-40B4-BE49-F238E27FC236}">
                <a16:creationId xmlns:a16="http://schemas.microsoft.com/office/drawing/2014/main" id="{94383420-06AB-BA6A-44EF-7338AE9D0B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59" name="Rectangle 42">
              <a:extLst>
                <a:ext uri="{FF2B5EF4-FFF2-40B4-BE49-F238E27FC236}">
                  <a16:creationId xmlns:a16="http://schemas.microsoft.com/office/drawing/2014/main" id="{B18C4AE0-EB05-0855-505C-6465CCDBE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43">
              <a:extLst>
                <a:ext uri="{FF2B5EF4-FFF2-40B4-BE49-F238E27FC236}">
                  <a16:creationId xmlns:a16="http://schemas.microsoft.com/office/drawing/2014/main" id="{91EB162B-4D88-172D-89D1-8EE5F2F086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6" name="Rectangle 45">
            <a:extLst>
              <a:ext uri="{FF2B5EF4-FFF2-40B4-BE49-F238E27FC236}">
                <a16:creationId xmlns:a16="http://schemas.microsoft.com/office/drawing/2014/main" id="{276F6834-B395-7779-3A59-40016A7BF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37696592-293D-F79C-764C-6B10D5713B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49">
            <a:extLst>
              <a:ext uri="{FF2B5EF4-FFF2-40B4-BE49-F238E27FC236}">
                <a16:creationId xmlns:a16="http://schemas.microsoft.com/office/drawing/2014/main" id="{D2E02430-E077-CE9F-5E91-895155AB0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7C4518BE-B263-FEC4-DB0B-17F149A5F6D7}"/>
              </a:ext>
            </a:extLst>
          </p:cNvPr>
          <p:cNvSpPr>
            <a:spLocks noGrp="1"/>
          </p:cNvSpPr>
          <p:nvPr>
            <p:ph idx="1"/>
          </p:nvPr>
        </p:nvSpPr>
        <p:spPr>
          <a:xfrm>
            <a:off x="298193" y="2330505"/>
            <a:ext cx="4837687" cy="4407054"/>
          </a:xfrm>
        </p:spPr>
        <p:txBody>
          <a:bodyPr>
            <a:normAutofit/>
          </a:bodyPr>
          <a:lstStyle/>
          <a:p>
            <a:r>
              <a:rPr lang="en-GB" sz="1800" dirty="0">
                <a:latin typeface="Arial Nova" panose="020B0504020202020204" pitchFamily="34" charset="0"/>
              </a:rPr>
              <a:t>Of all deaths of children from an Asian or other ethnic backgrounds, 61% had a life-limiting condition. </a:t>
            </a:r>
          </a:p>
          <a:p>
            <a:endParaRPr lang="en-GB" sz="1800" dirty="0">
              <a:latin typeface="Arial Nova" panose="020B0504020202020204" pitchFamily="34" charset="0"/>
            </a:endParaRPr>
          </a:p>
          <a:p>
            <a:r>
              <a:rPr lang="en-GB" sz="1800" dirty="0">
                <a:latin typeface="Arial Nova" panose="020B0504020202020204" pitchFamily="34" charset="0"/>
              </a:rPr>
              <a:t>This was higher than the proportion of deaths where the child had a life-limiting condition across white (53%), black (48%), or mixed (45%) ethnic backgrounds. </a:t>
            </a:r>
          </a:p>
        </p:txBody>
      </p:sp>
      <p:pic>
        <p:nvPicPr>
          <p:cNvPr id="6" name="Picture 5" descr="A picture containing drawing&#10;&#10;Description automatically generated">
            <a:extLst>
              <a:ext uri="{FF2B5EF4-FFF2-40B4-BE49-F238E27FC236}">
                <a16:creationId xmlns:a16="http://schemas.microsoft.com/office/drawing/2014/main" id="{4EAABEB5-472D-BB64-7AC6-77DD672B5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93" y="146890"/>
            <a:ext cx="729811" cy="201018"/>
          </a:xfrm>
          <a:prstGeom prst="rect">
            <a:avLst/>
          </a:prstGeom>
        </p:spPr>
      </p:pic>
      <p:sp>
        <p:nvSpPr>
          <p:cNvPr id="8" name="TextBox 7">
            <a:extLst>
              <a:ext uri="{FF2B5EF4-FFF2-40B4-BE49-F238E27FC236}">
                <a16:creationId xmlns:a16="http://schemas.microsoft.com/office/drawing/2014/main" id="{FB9E1212-853D-E3BB-AC8D-84FFA5939231}"/>
              </a:ext>
            </a:extLst>
          </p:cNvPr>
          <p:cNvSpPr txBox="1"/>
          <p:nvPr/>
        </p:nvSpPr>
        <p:spPr>
          <a:xfrm>
            <a:off x="1028004" y="120441"/>
            <a:ext cx="2197519" cy="253916"/>
          </a:xfrm>
          <a:prstGeom prst="rect">
            <a:avLst/>
          </a:prstGeom>
          <a:noFill/>
        </p:spPr>
        <p:txBody>
          <a:bodyPr wrap="square" rtlCol="0">
            <a:spAutoFit/>
          </a:bodyPr>
          <a:lstStyle/>
          <a:p>
            <a:pPr>
              <a:spcAft>
                <a:spcPts val="600"/>
              </a:spcAft>
            </a:pPr>
            <a:r>
              <a:rPr lang="en-GB" sz="1050" dirty="0">
                <a:solidFill>
                  <a:srgbClr val="4BAA90"/>
                </a:solidFill>
                <a:latin typeface="Arial Nova" panose="020B0504020202020204" pitchFamily="34" charset="0"/>
                <a:cs typeface="Segoe UI" panose="020B0502040204020203" pitchFamily="34" charset="0"/>
              </a:rPr>
              <a:t>National Child Mortality Database </a:t>
            </a:r>
          </a:p>
        </p:txBody>
      </p:sp>
      <p:sp>
        <p:nvSpPr>
          <p:cNvPr id="9" name="TextBox 8">
            <a:extLst>
              <a:ext uri="{FF2B5EF4-FFF2-40B4-BE49-F238E27FC236}">
                <a16:creationId xmlns:a16="http://schemas.microsoft.com/office/drawing/2014/main" id="{468B91F8-E15D-EE82-4765-7F4F0D74188C}"/>
              </a:ext>
            </a:extLst>
          </p:cNvPr>
          <p:cNvSpPr txBox="1"/>
          <p:nvPr/>
        </p:nvSpPr>
        <p:spPr>
          <a:xfrm>
            <a:off x="9791844" y="6482585"/>
            <a:ext cx="2197519"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Nova" panose="020B0504020202020204" pitchFamily="34" charset="0"/>
                <a:cs typeface="Segoe UI" panose="020B0502040204020203" pitchFamily="34" charset="0"/>
              </a:rPr>
              <a:t>www.ncmd.info</a:t>
            </a:r>
          </a:p>
        </p:txBody>
      </p:sp>
      <p:pic>
        <p:nvPicPr>
          <p:cNvPr id="4" name="Picture 3">
            <a:extLst>
              <a:ext uri="{FF2B5EF4-FFF2-40B4-BE49-F238E27FC236}">
                <a16:creationId xmlns:a16="http://schemas.microsoft.com/office/drawing/2014/main" id="{157D9976-2D03-9DCC-9D69-6F0314DC3C74}"/>
              </a:ext>
            </a:extLst>
          </p:cNvPr>
          <p:cNvPicPr>
            <a:picLocks noChangeAspect="1"/>
          </p:cNvPicPr>
          <p:nvPr/>
        </p:nvPicPr>
        <p:blipFill>
          <a:blip r:embed="rId4"/>
          <a:stretch>
            <a:fillRect/>
          </a:stretch>
        </p:blipFill>
        <p:spPr>
          <a:xfrm>
            <a:off x="5699961" y="1756945"/>
            <a:ext cx="5953348" cy="3694732"/>
          </a:xfrm>
          <a:prstGeom prst="rect">
            <a:avLst/>
          </a:prstGeom>
        </p:spPr>
      </p:pic>
    </p:spTree>
    <p:extLst>
      <p:ext uri="{BB962C8B-B14F-4D97-AF65-F5344CB8AC3E}">
        <p14:creationId xmlns:p14="http://schemas.microsoft.com/office/powerpoint/2010/main" val="260221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4EBCE4-0F6E-DAE2-72CE-F755B04EECD0}"/>
            </a:ext>
          </a:extLst>
        </p:cNvPr>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B423F533-3204-929C-E073-B3879CC8D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2CF033-46C1-44A6-32D1-CCE2233E1745}"/>
              </a:ext>
            </a:extLst>
          </p:cNvPr>
          <p:cNvSpPr>
            <a:spLocks noGrp="1"/>
          </p:cNvSpPr>
          <p:nvPr>
            <p:ph type="title"/>
          </p:nvPr>
        </p:nvSpPr>
        <p:spPr>
          <a:xfrm>
            <a:off x="589559" y="911600"/>
            <a:ext cx="4599427" cy="1128068"/>
          </a:xfrm>
          <a:ln>
            <a:noFill/>
          </a:ln>
        </p:spPr>
        <p:txBody>
          <a:bodyPr anchor="ctr">
            <a:normAutofit/>
          </a:bodyPr>
          <a:lstStyle/>
          <a:p>
            <a:r>
              <a:rPr lang="en-GB" sz="3200" b="1" dirty="0">
                <a:latin typeface="Nunito" pitchFamily="2" charset="0"/>
              </a:rPr>
              <a:t>Place of death</a:t>
            </a:r>
          </a:p>
        </p:txBody>
      </p:sp>
      <p:grpSp>
        <p:nvGrpSpPr>
          <p:cNvPr id="42" name="Group 41">
            <a:extLst>
              <a:ext uri="{FF2B5EF4-FFF2-40B4-BE49-F238E27FC236}">
                <a16:creationId xmlns:a16="http://schemas.microsoft.com/office/drawing/2014/main" id="{BEDD3330-4172-9467-28E7-D63A95089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59" name="Rectangle 42">
              <a:extLst>
                <a:ext uri="{FF2B5EF4-FFF2-40B4-BE49-F238E27FC236}">
                  <a16:creationId xmlns:a16="http://schemas.microsoft.com/office/drawing/2014/main" id="{E306A00F-1E57-3C4C-9599-6AC698FC39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43">
              <a:extLst>
                <a:ext uri="{FF2B5EF4-FFF2-40B4-BE49-F238E27FC236}">
                  <a16:creationId xmlns:a16="http://schemas.microsoft.com/office/drawing/2014/main" id="{11E5DDC8-6307-ECB1-C258-B4E85672C7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6" name="Rectangle 45">
            <a:extLst>
              <a:ext uri="{FF2B5EF4-FFF2-40B4-BE49-F238E27FC236}">
                <a16:creationId xmlns:a16="http://schemas.microsoft.com/office/drawing/2014/main" id="{786AE3DA-3570-DD66-8DE3-A54E5A011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AAF85090-9543-FAEA-95D0-7D3DE41B92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49">
            <a:extLst>
              <a:ext uri="{FF2B5EF4-FFF2-40B4-BE49-F238E27FC236}">
                <a16:creationId xmlns:a16="http://schemas.microsoft.com/office/drawing/2014/main" id="{016FCB24-7869-E66C-5B31-F3931DBDC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BB8919B1-5777-C9AB-BBDF-9CE1612621A6}"/>
              </a:ext>
            </a:extLst>
          </p:cNvPr>
          <p:cNvSpPr>
            <a:spLocks noGrp="1"/>
          </p:cNvSpPr>
          <p:nvPr>
            <p:ph idx="1"/>
          </p:nvPr>
        </p:nvSpPr>
        <p:spPr>
          <a:xfrm>
            <a:off x="298193" y="2330505"/>
            <a:ext cx="4837687" cy="4407054"/>
          </a:xfrm>
        </p:spPr>
        <p:txBody>
          <a:bodyPr>
            <a:normAutofit/>
          </a:bodyPr>
          <a:lstStyle/>
          <a:p>
            <a:r>
              <a:rPr lang="en-GB" sz="1800" dirty="0">
                <a:latin typeface="Arial Nova" panose="020B0504020202020204" pitchFamily="34" charset="0"/>
              </a:rPr>
              <a:t>Of children who died with a life-limiting condition, 77% died in a hospital trust, 15% died at home, 7% died in a hospice. </a:t>
            </a:r>
          </a:p>
          <a:p>
            <a:pPr marL="0" indent="0">
              <a:buNone/>
            </a:pPr>
            <a:endParaRPr lang="en-GB" sz="1800" dirty="0">
              <a:latin typeface="Arial Nova" panose="020B0504020202020204" pitchFamily="34" charset="0"/>
            </a:endParaRPr>
          </a:p>
          <a:p>
            <a:r>
              <a:rPr lang="en-GB" sz="1800" dirty="0">
                <a:latin typeface="Arial Nova" panose="020B0504020202020204" pitchFamily="34" charset="0"/>
              </a:rPr>
              <a:t>These proportions are similar to those reported previously and have been reported for nearly 20 years</a:t>
            </a:r>
            <a:r>
              <a:rPr lang="en-GB" sz="1800" baseline="30000" dirty="0">
                <a:latin typeface="Arial Nova" panose="020B0504020202020204" pitchFamily="34" charset="0"/>
              </a:rPr>
              <a:t>1</a:t>
            </a:r>
            <a:r>
              <a:rPr lang="en-GB" sz="1800" dirty="0">
                <a:latin typeface="Arial Nova" panose="020B0504020202020204" pitchFamily="34" charset="0"/>
              </a:rPr>
              <a:t>.</a:t>
            </a:r>
          </a:p>
        </p:txBody>
      </p:sp>
      <p:pic>
        <p:nvPicPr>
          <p:cNvPr id="6" name="Picture 5" descr="A picture containing drawing&#10;&#10;Description automatically generated">
            <a:extLst>
              <a:ext uri="{FF2B5EF4-FFF2-40B4-BE49-F238E27FC236}">
                <a16:creationId xmlns:a16="http://schemas.microsoft.com/office/drawing/2014/main" id="{2BC8F27E-37CF-F6BB-007E-051048044E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93" y="146890"/>
            <a:ext cx="729811" cy="201018"/>
          </a:xfrm>
          <a:prstGeom prst="rect">
            <a:avLst/>
          </a:prstGeom>
        </p:spPr>
      </p:pic>
      <p:sp>
        <p:nvSpPr>
          <p:cNvPr id="8" name="TextBox 7">
            <a:extLst>
              <a:ext uri="{FF2B5EF4-FFF2-40B4-BE49-F238E27FC236}">
                <a16:creationId xmlns:a16="http://schemas.microsoft.com/office/drawing/2014/main" id="{27383701-72AE-1A95-5F85-8B3AF4F3FC95}"/>
              </a:ext>
            </a:extLst>
          </p:cNvPr>
          <p:cNvSpPr txBox="1"/>
          <p:nvPr/>
        </p:nvSpPr>
        <p:spPr>
          <a:xfrm>
            <a:off x="1028004" y="120441"/>
            <a:ext cx="2197519" cy="253916"/>
          </a:xfrm>
          <a:prstGeom prst="rect">
            <a:avLst/>
          </a:prstGeom>
          <a:noFill/>
        </p:spPr>
        <p:txBody>
          <a:bodyPr wrap="square" rtlCol="0">
            <a:spAutoFit/>
          </a:bodyPr>
          <a:lstStyle/>
          <a:p>
            <a:pPr>
              <a:spcAft>
                <a:spcPts val="600"/>
              </a:spcAft>
            </a:pPr>
            <a:r>
              <a:rPr lang="en-GB" sz="1050" dirty="0">
                <a:solidFill>
                  <a:srgbClr val="4BAA90"/>
                </a:solidFill>
                <a:latin typeface="Arial Nova" panose="020B0504020202020204" pitchFamily="34" charset="0"/>
                <a:cs typeface="Segoe UI" panose="020B0502040204020203" pitchFamily="34" charset="0"/>
              </a:rPr>
              <a:t>National Child Mortality Database </a:t>
            </a:r>
          </a:p>
        </p:txBody>
      </p:sp>
      <p:sp>
        <p:nvSpPr>
          <p:cNvPr id="9" name="TextBox 8">
            <a:extLst>
              <a:ext uri="{FF2B5EF4-FFF2-40B4-BE49-F238E27FC236}">
                <a16:creationId xmlns:a16="http://schemas.microsoft.com/office/drawing/2014/main" id="{FE114D05-1C2F-939F-863C-010E1A5FCA12}"/>
              </a:ext>
            </a:extLst>
          </p:cNvPr>
          <p:cNvSpPr txBox="1"/>
          <p:nvPr/>
        </p:nvSpPr>
        <p:spPr>
          <a:xfrm>
            <a:off x="9791844" y="6482585"/>
            <a:ext cx="2197519"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Nova" panose="020B0504020202020204" pitchFamily="34" charset="0"/>
                <a:cs typeface="Segoe UI" panose="020B0502040204020203" pitchFamily="34" charset="0"/>
              </a:rPr>
              <a:t>www.ncmd.info</a:t>
            </a:r>
          </a:p>
        </p:txBody>
      </p:sp>
      <p:pic>
        <p:nvPicPr>
          <p:cNvPr id="5" name="Picture 4">
            <a:extLst>
              <a:ext uri="{FF2B5EF4-FFF2-40B4-BE49-F238E27FC236}">
                <a16:creationId xmlns:a16="http://schemas.microsoft.com/office/drawing/2014/main" id="{515C18BA-E906-C6B2-7065-99795EB88C3E}"/>
              </a:ext>
            </a:extLst>
          </p:cNvPr>
          <p:cNvPicPr>
            <a:picLocks noChangeAspect="1"/>
          </p:cNvPicPr>
          <p:nvPr/>
        </p:nvPicPr>
        <p:blipFill>
          <a:blip r:embed="rId4"/>
          <a:stretch>
            <a:fillRect/>
          </a:stretch>
        </p:blipFill>
        <p:spPr>
          <a:xfrm>
            <a:off x="5725439" y="1682781"/>
            <a:ext cx="5958027" cy="3492437"/>
          </a:xfrm>
          <a:prstGeom prst="rect">
            <a:avLst/>
          </a:prstGeom>
        </p:spPr>
      </p:pic>
      <p:sp>
        <p:nvSpPr>
          <p:cNvPr id="10" name="Content Placeholder 6">
            <a:extLst>
              <a:ext uri="{FF2B5EF4-FFF2-40B4-BE49-F238E27FC236}">
                <a16:creationId xmlns:a16="http://schemas.microsoft.com/office/drawing/2014/main" id="{B30C4EDA-0AAE-DD1F-02A2-DC8C82C5995B}"/>
              </a:ext>
            </a:extLst>
          </p:cNvPr>
          <p:cNvSpPr txBox="1">
            <a:spLocks/>
          </p:cNvSpPr>
          <p:nvPr/>
        </p:nvSpPr>
        <p:spPr>
          <a:xfrm>
            <a:off x="5674100" y="1116196"/>
            <a:ext cx="6101096" cy="6080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latin typeface="Arial Nova" panose="020B0504020202020204" pitchFamily="34" charset="0"/>
              </a:rPr>
              <a:t>Number of child deaths where the child had a life-limiting condition, by place of death</a:t>
            </a:r>
          </a:p>
        </p:txBody>
      </p:sp>
      <p:sp>
        <p:nvSpPr>
          <p:cNvPr id="11" name="TextBox 10">
            <a:extLst>
              <a:ext uri="{FF2B5EF4-FFF2-40B4-BE49-F238E27FC236}">
                <a16:creationId xmlns:a16="http://schemas.microsoft.com/office/drawing/2014/main" id="{31A106C8-33DF-B811-2ADA-D875DD3757B1}"/>
              </a:ext>
            </a:extLst>
          </p:cNvPr>
          <p:cNvSpPr txBox="1"/>
          <p:nvPr/>
        </p:nvSpPr>
        <p:spPr>
          <a:xfrm>
            <a:off x="43681" y="5983832"/>
            <a:ext cx="5680508" cy="830997"/>
          </a:xfrm>
          <a:prstGeom prst="rect">
            <a:avLst/>
          </a:prstGeom>
          <a:noFill/>
        </p:spPr>
        <p:txBody>
          <a:bodyPr wrap="square">
            <a:spAutoFit/>
          </a:bodyPr>
          <a:lstStyle/>
          <a:p>
            <a:pPr marL="342900" lvl="0" indent="-342900">
              <a:buFont typeface="+mj-lt"/>
              <a:buAutoNum type="arabicPeriod"/>
            </a:pPr>
            <a:r>
              <a:rPr lang="en-GB" sz="1200" dirty="0">
                <a:effectLst/>
                <a:latin typeface="Calibri" panose="020F0502020204030204" pitchFamily="34" charset="0"/>
                <a:ea typeface="Times New Roman" panose="02020603050405020304" pitchFamily="18" charset="0"/>
              </a:rPr>
              <a:t>Gibson-Smith, D., Jarvis, S.W., Fraser, L.K. (2021) ‘Place of death of children and young adults with a life-limiting condition in England: a retrospective cohort study’, Archives of Disease in Childhood 2021;106:780-785. Available at: </a:t>
            </a:r>
            <a:r>
              <a:rPr lang="en-GB" sz="1200" dirty="0">
                <a:effectLst/>
                <a:latin typeface="Calibri" panose="020F0502020204030204" pitchFamily="34" charset="0"/>
                <a:ea typeface="Times New Roman" panose="02020603050405020304" pitchFamily="18" charset="0"/>
                <a:hlinkClick r:id="rId5"/>
              </a:rPr>
              <a:t>https://adc.bmj.com/content/106/8/780</a:t>
            </a:r>
            <a:r>
              <a:rPr lang="en-GB" sz="1200" dirty="0">
                <a:effectLst/>
                <a:latin typeface="Calibri" panose="020F0502020204030204" pitchFamily="34" charset="0"/>
                <a:ea typeface="Times New Roman" panose="02020603050405020304" pitchFamily="18" charset="0"/>
              </a:rPr>
              <a:t> </a:t>
            </a:r>
          </a:p>
        </p:txBody>
      </p:sp>
    </p:spTree>
    <p:extLst>
      <p:ext uri="{BB962C8B-B14F-4D97-AF65-F5344CB8AC3E}">
        <p14:creationId xmlns:p14="http://schemas.microsoft.com/office/powerpoint/2010/main" val="2397285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72B819-85C2-7FF2-1DE5-02E449069BF3}"/>
            </a:ext>
          </a:extLst>
        </p:cNvPr>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06BA9847-B806-E0B6-EAF1-C262E0017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A4DCEA-E295-CE49-F970-8B6F1D7C4FB0}"/>
              </a:ext>
            </a:extLst>
          </p:cNvPr>
          <p:cNvSpPr>
            <a:spLocks noGrp="1"/>
          </p:cNvSpPr>
          <p:nvPr>
            <p:ph type="title"/>
          </p:nvPr>
        </p:nvSpPr>
        <p:spPr>
          <a:xfrm>
            <a:off x="589559" y="911600"/>
            <a:ext cx="4599427" cy="1128068"/>
          </a:xfrm>
          <a:ln>
            <a:noFill/>
          </a:ln>
        </p:spPr>
        <p:txBody>
          <a:bodyPr anchor="ctr">
            <a:normAutofit/>
          </a:bodyPr>
          <a:lstStyle/>
          <a:p>
            <a:r>
              <a:rPr lang="en-GB" sz="3200" b="1" dirty="0">
                <a:latin typeface="Nunito" pitchFamily="2" charset="0"/>
              </a:rPr>
              <a:t>Place of death</a:t>
            </a:r>
          </a:p>
        </p:txBody>
      </p:sp>
      <p:grpSp>
        <p:nvGrpSpPr>
          <p:cNvPr id="42" name="Group 41">
            <a:extLst>
              <a:ext uri="{FF2B5EF4-FFF2-40B4-BE49-F238E27FC236}">
                <a16:creationId xmlns:a16="http://schemas.microsoft.com/office/drawing/2014/main" id="{43F6A2C5-8992-3A51-CC5A-1905F50B82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59" name="Rectangle 42">
              <a:extLst>
                <a:ext uri="{FF2B5EF4-FFF2-40B4-BE49-F238E27FC236}">
                  <a16:creationId xmlns:a16="http://schemas.microsoft.com/office/drawing/2014/main" id="{2CB02D0D-1895-FC0B-4E2F-716D62150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43">
              <a:extLst>
                <a:ext uri="{FF2B5EF4-FFF2-40B4-BE49-F238E27FC236}">
                  <a16:creationId xmlns:a16="http://schemas.microsoft.com/office/drawing/2014/main" id="{F1DEC824-3774-BD40-33CB-66CC5E4EC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6" name="Rectangle 45">
            <a:extLst>
              <a:ext uri="{FF2B5EF4-FFF2-40B4-BE49-F238E27FC236}">
                <a16:creationId xmlns:a16="http://schemas.microsoft.com/office/drawing/2014/main" id="{DD3BE8CE-6A5C-7241-1D4D-B364668EE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B6BFA03D-D722-BB87-8D66-DE1AD04C0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49">
            <a:extLst>
              <a:ext uri="{FF2B5EF4-FFF2-40B4-BE49-F238E27FC236}">
                <a16:creationId xmlns:a16="http://schemas.microsoft.com/office/drawing/2014/main" id="{F2A44798-3DFE-8EEC-6EE3-22D36F7414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73D928D6-77EC-16D7-F804-D787ADB9A563}"/>
              </a:ext>
            </a:extLst>
          </p:cNvPr>
          <p:cNvSpPr>
            <a:spLocks noGrp="1"/>
          </p:cNvSpPr>
          <p:nvPr>
            <p:ph idx="1"/>
          </p:nvPr>
        </p:nvSpPr>
        <p:spPr>
          <a:xfrm>
            <a:off x="298193" y="2330505"/>
            <a:ext cx="4837687" cy="4407054"/>
          </a:xfrm>
        </p:spPr>
        <p:txBody>
          <a:bodyPr>
            <a:normAutofit/>
          </a:bodyPr>
          <a:lstStyle/>
          <a:p>
            <a:r>
              <a:rPr lang="en-GB" sz="1800" dirty="0">
                <a:latin typeface="Arial Nova" panose="020B0504020202020204" pitchFamily="34" charset="0"/>
              </a:rPr>
              <a:t>For under 1s:</a:t>
            </a:r>
          </a:p>
          <a:p>
            <a:pPr marL="0" indent="0">
              <a:buNone/>
            </a:pPr>
            <a:r>
              <a:rPr lang="en-GB" sz="1800" dirty="0">
                <a:latin typeface="Arial Nova" panose="020B0504020202020204" pitchFamily="34" charset="0"/>
              </a:rPr>
              <a:t>90% died in a hospital trust, 5% in a hospice, 4% at home. </a:t>
            </a:r>
          </a:p>
          <a:p>
            <a:pPr marL="0" indent="0">
              <a:buNone/>
            </a:pPr>
            <a:endParaRPr lang="en-GB" sz="1800" dirty="0">
              <a:latin typeface="Arial Nova" panose="020B0504020202020204" pitchFamily="34" charset="0"/>
            </a:endParaRPr>
          </a:p>
          <a:p>
            <a:r>
              <a:rPr lang="en-GB" sz="1800" dirty="0">
                <a:latin typeface="Arial Nova" panose="020B0504020202020204" pitchFamily="34" charset="0"/>
              </a:rPr>
              <a:t>For 1-17-year-olds:</a:t>
            </a:r>
          </a:p>
          <a:p>
            <a:pPr marL="0" indent="0">
              <a:buNone/>
            </a:pPr>
            <a:r>
              <a:rPr lang="en-GB" sz="1800" dirty="0">
                <a:latin typeface="Arial Nova" panose="020B0504020202020204" pitchFamily="34" charset="0"/>
              </a:rPr>
              <a:t>59% died in a hospital trust, 10% died in a hospice, 29% at home. </a:t>
            </a:r>
          </a:p>
          <a:p>
            <a:pPr marL="0" indent="0">
              <a:buNone/>
            </a:pPr>
            <a:endParaRPr lang="en-GB" sz="1800" dirty="0">
              <a:latin typeface="Arial Nova" panose="020B0504020202020204" pitchFamily="34" charset="0"/>
            </a:endParaRPr>
          </a:p>
          <a:p>
            <a:pPr marL="0" indent="0">
              <a:buNone/>
            </a:pPr>
            <a:endParaRPr lang="en-GB" sz="1800" dirty="0">
              <a:latin typeface="Arial Nova" panose="020B05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8D79FF02-EC7D-1677-7B68-F55047C112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93" y="146890"/>
            <a:ext cx="729811" cy="201018"/>
          </a:xfrm>
          <a:prstGeom prst="rect">
            <a:avLst/>
          </a:prstGeom>
        </p:spPr>
      </p:pic>
      <p:sp>
        <p:nvSpPr>
          <p:cNvPr id="8" name="TextBox 7">
            <a:extLst>
              <a:ext uri="{FF2B5EF4-FFF2-40B4-BE49-F238E27FC236}">
                <a16:creationId xmlns:a16="http://schemas.microsoft.com/office/drawing/2014/main" id="{A47B14B0-6D9C-4A1B-D29A-42F6A4DA2ABB}"/>
              </a:ext>
            </a:extLst>
          </p:cNvPr>
          <p:cNvSpPr txBox="1"/>
          <p:nvPr/>
        </p:nvSpPr>
        <p:spPr>
          <a:xfrm>
            <a:off x="1028004" y="120441"/>
            <a:ext cx="2197519" cy="253916"/>
          </a:xfrm>
          <a:prstGeom prst="rect">
            <a:avLst/>
          </a:prstGeom>
          <a:noFill/>
        </p:spPr>
        <p:txBody>
          <a:bodyPr wrap="square" rtlCol="0">
            <a:spAutoFit/>
          </a:bodyPr>
          <a:lstStyle/>
          <a:p>
            <a:pPr>
              <a:spcAft>
                <a:spcPts val="600"/>
              </a:spcAft>
            </a:pPr>
            <a:r>
              <a:rPr lang="en-GB" sz="1050" dirty="0">
                <a:solidFill>
                  <a:srgbClr val="4BAA90"/>
                </a:solidFill>
                <a:latin typeface="Arial Nova" panose="020B0504020202020204" pitchFamily="34" charset="0"/>
                <a:cs typeface="Segoe UI" panose="020B0502040204020203" pitchFamily="34" charset="0"/>
              </a:rPr>
              <a:t>National Child Mortality Database </a:t>
            </a:r>
          </a:p>
        </p:txBody>
      </p:sp>
      <p:sp>
        <p:nvSpPr>
          <p:cNvPr id="9" name="TextBox 8">
            <a:extLst>
              <a:ext uri="{FF2B5EF4-FFF2-40B4-BE49-F238E27FC236}">
                <a16:creationId xmlns:a16="http://schemas.microsoft.com/office/drawing/2014/main" id="{4480B028-9235-FE70-F01F-135E608E2E43}"/>
              </a:ext>
            </a:extLst>
          </p:cNvPr>
          <p:cNvSpPr txBox="1"/>
          <p:nvPr/>
        </p:nvSpPr>
        <p:spPr>
          <a:xfrm>
            <a:off x="9791844" y="6482585"/>
            <a:ext cx="2197519"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Nova" panose="020B0504020202020204" pitchFamily="34" charset="0"/>
                <a:cs typeface="Segoe UI" panose="020B0502040204020203" pitchFamily="34" charset="0"/>
              </a:rPr>
              <a:t>www.ncmd.info</a:t>
            </a:r>
          </a:p>
        </p:txBody>
      </p:sp>
      <p:pic>
        <p:nvPicPr>
          <p:cNvPr id="5" name="Picture 4">
            <a:extLst>
              <a:ext uri="{FF2B5EF4-FFF2-40B4-BE49-F238E27FC236}">
                <a16:creationId xmlns:a16="http://schemas.microsoft.com/office/drawing/2014/main" id="{6FD9C217-6A63-6AB5-490B-7B49F6509149}"/>
              </a:ext>
            </a:extLst>
          </p:cNvPr>
          <p:cNvPicPr>
            <a:picLocks noChangeAspect="1"/>
          </p:cNvPicPr>
          <p:nvPr/>
        </p:nvPicPr>
        <p:blipFill>
          <a:blip r:embed="rId4"/>
          <a:stretch>
            <a:fillRect/>
          </a:stretch>
        </p:blipFill>
        <p:spPr>
          <a:xfrm>
            <a:off x="5725439" y="1682781"/>
            <a:ext cx="5958027" cy="3492437"/>
          </a:xfrm>
          <a:prstGeom prst="rect">
            <a:avLst/>
          </a:prstGeom>
        </p:spPr>
      </p:pic>
      <p:sp>
        <p:nvSpPr>
          <p:cNvPr id="10" name="Content Placeholder 6">
            <a:extLst>
              <a:ext uri="{FF2B5EF4-FFF2-40B4-BE49-F238E27FC236}">
                <a16:creationId xmlns:a16="http://schemas.microsoft.com/office/drawing/2014/main" id="{600AEC86-37C0-7D5D-CC63-E9887E2A20EC}"/>
              </a:ext>
            </a:extLst>
          </p:cNvPr>
          <p:cNvSpPr txBox="1">
            <a:spLocks/>
          </p:cNvSpPr>
          <p:nvPr/>
        </p:nvSpPr>
        <p:spPr>
          <a:xfrm>
            <a:off x="5674100" y="1116196"/>
            <a:ext cx="6101096" cy="6080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latin typeface="Arial Nova" panose="020B0504020202020204" pitchFamily="34" charset="0"/>
              </a:rPr>
              <a:t>Number of child deaths where the child had a life-limiting condition, by place of death</a:t>
            </a:r>
          </a:p>
        </p:txBody>
      </p:sp>
    </p:spTree>
    <p:extLst>
      <p:ext uri="{BB962C8B-B14F-4D97-AF65-F5344CB8AC3E}">
        <p14:creationId xmlns:p14="http://schemas.microsoft.com/office/powerpoint/2010/main" val="1008237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BE486-DF46-831F-109A-E900ACF42F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7BD192-1FD8-2ECD-DC51-26162E2D4816}"/>
              </a:ext>
            </a:extLst>
          </p:cNvPr>
          <p:cNvSpPr>
            <a:spLocks noGrp="1"/>
          </p:cNvSpPr>
          <p:nvPr>
            <p:ph type="title"/>
          </p:nvPr>
        </p:nvSpPr>
        <p:spPr>
          <a:xfrm>
            <a:off x="4408552" y="-331954"/>
            <a:ext cx="6586491" cy="1257405"/>
          </a:xfrm>
        </p:spPr>
        <p:txBody>
          <a:bodyPr anchor="b">
            <a:normAutofit/>
          </a:bodyPr>
          <a:lstStyle/>
          <a:p>
            <a:r>
              <a:rPr lang="en-GB" sz="4100" b="1" dirty="0">
                <a:latin typeface="Nunito" pitchFamily="2" charset="0"/>
              </a:rPr>
              <a:t>Diagnoses</a:t>
            </a:r>
          </a:p>
        </p:txBody>
      </p:sp>
      <p:sp>
        <p:nvSpPr>
          <p:cNvPr id="3" name="Content Placeholder 2">
            <a:extLst>
              <a:ext uri="{FF2B5EF4-FFF2-40B4-BE49-F238E27FC236}">
                <a16:creationId xmlns:a16="http://schemas.microsoft.com/office/drawing/2014/main" id="{59E5D4DB-6AD5-54F5-F15A-3636923087DA}"/>
              </a:ext>
            </a:extLst>
          </p:cNvPr>
          <p:cNvSpPr>
            <a:spLocks noGrp="1"/>
          </p:cNvSpPr>
          <p:nvPr>
            <p:ph idx="1"/>
          </p:nvPr>
        </p:nvSpPr>
        <p:spPr>
          <a:xfrm>
            <a:off x="8774664" y="1379233"/>
            <a:ext cx="3171463" cy="3785419"/>
          </a:xfrm>
        </p:spPr>
        <p:txBody>
          <a:bodyPr>
            <a:normAutofit/>
          </a:bodyPr>
          <a:lstStyle/>
          <a:p>
            <a:pPr marL="342900" lvl="0" indent="-342900">
              <a:lnSpc>
                <a:spcPct val="107000"/>
              </a:lnSpc>
              <a:buFont typeface="Symbol" panose="05050102010706020507" pitchFamily="18" charset="2"/>
              <a:buChar char=""/>
            </a:pPr>
            <a:r>
              <a:rPr lang="en-GB" sz="1800" kern="100" dirty="0">
                <a:effectLst/>
                <a:latin typeface="Arial Nova" panose="020B0504020202020204" pitchFamily="34" charset="0"/>
                <a:ea typeface="Calibri" panose="020F0502020204030204" pitchFamily="34" charset="0"/>
                <a:cs typeface="Arial" panose="020B0604020202020204" pitchFamily="34" charset="0"/>
              </a:rPr>
              <a:t>The highest number of deaths occurred in children with an underlying perinatal (39% of deaths of children with a LLC) or congenital life-limiting diagnosis (35%) </a:t>
            </a:r>
          </a:p>
        </p:txBody>
      </p:sp>
      <p:pic>
        <p:nvPicPr>
          <p:cNvPr id="4" name="Picture 3" descr="A picture containing drawing&#10;&#10;Description automatically generated">
            <a:extLst>
              <a:ext uri="{FF2B5EF4-FFF2-40B4-BE49-F238E27FC236}">
                <a16:creationId xmlns:a16="http://schemas.microsoft.com/office/drawing/2014/main" id="{A6330E81-F9AB-FCF8-B9A0-E847BC424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670" y="128291"/>
            <a:ext cx="729811" cy="201018"/>
          </a:xfrm>
          <a:prstGeom prst="rect">
            <a:avLst/>
          </a:prstGeom>
        </p:spPr>
      </p:pic>
      <p:sp>
        <p:nvSpPr>
          <p:cNvPr id="6" name="TextBox 5">
            <a:extLst>
              <a:ext uri="{FF2B5EF4-FFF2-40B4-BE49-F238E27FC236}">
                <a16:creationId xmlns:a16="http://schemas.microsoft.com/office/drawing/2014/main" id="{C1F2CC44-7204-2C22-0E36-77FBAAF7619B}"/>
              </a:ext>
            </a:extLst>
          </p:cNvPr>
          <p:cNvSpPr txBox="1"/>
          <p:nvPr/>
        </p:nvSpPr>
        <p:spPr>
          <a:xfrm>
            <a:off x="9994481" y="121561"/>
            <a:ext cx="2197519" cy="246221"/>
          </a:xfrm>
          <a:prstGeom prst="rect">
            <a:avLst/>
          </a:prstGeom>
          <a:noFill/>
        </p:spPr>
        <p:txBody>
          <a:bodyPr wrap="square" rtlCol="0">
            <a:spAutoFit/>
          </a:bodyPr>
          <a:lstStyle/>
          <a:p>
            <a:pPr>
              <a:spcAft>
                <a:spcPts val="600"/>
              </a:spcAft>
            </a:pPr>
            <a:r>
              <a:rPr lang="en-GB" sz="1000" dirty="0">
                <a:solidFill>
                  <a:srgbClr val="4BAA90"/>
                </a:solidFill>
                <a:latin typeface="Segoe UI" panose="020B0502040204020203" pitchFamily="34" charset="0"/>
                <a:cs typeface="Segoe UI" panose="020B0502040204020203" pitchFamily="34" charset="0"/>
              </a:rPr>
              <a:t>National Child Mortality Database </a:t>
            </a:r>
          </a:p>
        </p:txBody>
      </p:sp>
      <p:pic>
        <p:nvPicPr>
          <p:cNvPr id="8" name="Picture 7">
            <a:extLst>
              <a:ext uri="{FF2B5EF4-FFF2-40B4-BE49-F238E27FC236}">
                <a16:creationId xmlns:a16="http://schemas.microsoft.com/office/drawing/2014/main" id="{2B704454-37C1-92DD-F71A-F083FC27EFE6}"/>
              </a:ext>
            </a:extLst>
          </p:cNvPr>
          <p:cNvPicPr>
            <a:picLocks noChangeAspect="1"/>
          </p:cNvPicPr>
          <p:nvPr/>
        </p:nvPicPr>
        <p:blipFill>
          <a:blip r:embed="rId4"/>
          <a:stretch>
            <a:fillRect/>
          </a:stretch>
        </p:blipFill>
        <p:spPr>
          <a:xfrm>
            <a:off x="0" y="1289485"/>
            <a:ext cx="8817104" cy="4816257"/>
          </a:xfrm>
          <a:prstGeom prst="rect">
            <a:avLst/>
          </a:prstGeom>
        </p:spPr>
      </p:pic>
      <p:sp>
        <p:nvSpPr>
          <p:cNvPr id="9" name="Content Placeholder 2">
            <a:extLst>
              <a:ext uri="{FF2B5EF4-FFF2-40B4-BE49-F238E27FC236}">
                <a16:creationId xmlns:a16="http://schemas.microsoft.com/office/drawing/2014/main" id="{D68FA789-04B2-A7C0-DFAE-BA3076649025}"/>
              </a:ext>
            </a:extLst>
          </p:cNvPr>
          <p:cNvSpPr txBox="1">
            <a:spLocks/>
          </p:cNvSpPr>
          <p:nvPr/>
        </p:nvSpPr>
        <p:spPr>
          <a:xfrm>
            <a:off x="192923" y="6455764"/>
            <a:ext cx="9191557" cy="4022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buNone/>
            </a:pPr>
            <a:r>
              <a:rPr lang="en-GB" sz="1400" kern="100" dirty="0">
                <a:latin typeface="Arial Nova" panose="020B0504020202020204" pitchFamily="34" charset="0"/>
                <a:ea typeface="Calibri" panose="020F0502020204030204" pitchFamily="34" charset="0"/>
                <a:cs typeface="Arial" panose="020B0604020202020204" pitchFamily="34" charset="0"/>
              </a:rPr>
              <a:t>N.B. Categories are non-exclusive: a death may be recorded under multiple categories. </a:t>
            </a:r>
          </a:p>
        </p:txBody>
      </p:sp>
      <p:sp>
        <p:nvSpPr>
          <p:cNvPr id="10" name="Content Placeholder 6">
            <a:extLst>
              <a:ext uri="{FF2B5EF4-FFF2-40B4-BE49-F238E27FC236}">
                <a16:creationId xmlns:a16="http://schemas.microsoft.com/office/drawing/2014/main" id="{89110FDE-4C55-CE3B-39C2-3603AE926AC3}"/>
              </a:ext>
            </a:extLst>
          </p:cNvPr>
          <p:cNvSpPr txBox="1">
            <a:spLocks/>
          </p:cNvSpPr>
          <p:nvPr/>
        </p:nvSpPr>
        <p:spPr>
          <a:xfrm>
            <a:off x="192923" y="1050859"/>
            <a:ext cx="10675601" cy="6080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latin typeface="Arial Nova" panose="020B0504020202020204" pitchFamily="34" charset="0"/>
              </a:rPr>
              <a:t>Number of child deaths where the child had a life-limiting condition, by diagnosis group</a:t>
            </a:r>
          </a:p>
        </p:txBody>
      </p:sp>
    </p:spTree>
    <p:extLst>
      <p:ext uri="{BB962C8B-B14F-4D97-AF65-F5344CB8AC3E}">
        <p14:creationId xmlns:p14="http://schemas.microsoft.com/office/powerpoint/2010/main" val="3340063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A7C4B-3567-1B40-E6D7-760546A04A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4029B3-9DBC-D357-426A-A737DC2749E3}"/>
              </a:ext>
            </a:extLst>
          </p:cNvPr>
          <p:cNvSpPr>
            <a:spLocks noGrp="1"/>
          </p:cNvSpPr>
          <p:nvPr>
            <p:ph type="title"/>
          </p:nvPr>
        </p:nvSpPr>
        <p:spPr>
          <a:xfrm>
            <a:off x="3621473" y="-325859"/>
            <a:ext cx="6586491" cy="1257405"/>
          </a:xfrm>
        </p:spPr>
        <p:txBody>
          <a:bodyPr anchor="b">
            <a:normAutofit/>
          </a:bodyPr>
          <a:lstStyle/>
          <a:p>
            <a:r>
              <a:rPr lang="en-GB" sz="4100" b="1" dirty="0">
                <a:latin typeface="Nunito" pitchFamily="2" charset="0"/>
              </a:rPr>
              <a:t>Category of death</a:t>
            </a:r>
          </a:p>
        </p:txBody>
      </p:sp>
      <p:sp>
        <p:nvSpPr>
          <p:cNvPr id="3" name="Content Placeholder 2">
            <a:extLst>
              <a:ext uri="{FF2B5EF4-FFF2-40B4-BE49-F238E27FC236}">
                <a16:creationId xmlns:a16="http://schemas.microsoft.com/office/drawing/2014/main" id="{7439D5B3-61E9-ADBC-B4E9-D730B3AA5CF9}"/>
              </a:ext>
            </a:extLst>
          </p:cNvPr>
          <p:cNvSpPr>
            <a:spLocks noGrp="1"/>
          </p:cNvSpPr>
          <p:nvPr>
            <p:ph idx="1"/>
          </p:nvPr>
        </p:nvSpPr>
        <p:spPr>
          <a:xfrm>
            <a:off x="8471332" y="1378966"/>
            <a:ext cx="3566056" cy="5218337"/>
          </a:xfrm>
        </p:spPr>
        <p:txBody>
          <a:bodyPr>
            <a:normAutofit/>
          </a:bodyPr>
          <a:lstStyle/>
          <a:p>
            <a:pPr marL="342900" lvl="0" indent="-342900">
              <a:lnSpc>
                <a:spcPct val="107000"/>
              </a:lnSpc>
              <a:buFont typeface="Symbol" panose="05050102010706020507" pitchFamily="18" charset="2"/>
              <a:buChar char=""/>
            </a:pPr>
            <a:r>
              <a:rPr lang="en-GB" sz="1800" kern="100" dirty="0">
                <a:effectLst/>
                <a:latin typeface="Arial Nova" panose="020B0504020202020204" pitchFamily="34" charset="0"/>
                <a:ea typeface="Calibri" panose="020F0502020204030204" pitchFamily="34" charset="0"/>
                <a:cs typeface="Arial" panose="020B0604020202020204" pitchFamily="34" charset="0"/>
              </a:rPr>
              <a:t>CDOPs categorised the deaths of children with a life-limiting condition across all ten categories. </a:t>
            </a:r>
          </a:p>
          <a:p>
            <a:pPr marL="342900" lvl="0" indent="-342900">
              <a:lnSpc>
                <a:spcPct val="107000"/>
              </a:lnSpc>
              <a:buFont typeface="Symbol" panose="05050102010706020507" pitchFamily="18" charset="2"/>
              <a:buChar char=""/>
            </a:pPr>
            <a:r>
              <a:rPr lang="en-GB" sz="1800" kern="100" dirty="0">
                <a:effectLst/>
                <a:latin typeface="Arial Nova" panose="020B0504020202020204" pitchFamily="34" charset="0"/>
                <a:ea typeface="Calibri" panose="020F0502020204030204" pitchFamily="34" charset="0"/>
                <a:cs typeface="Arial" panose="020B0604020202020204" pitchFamily="34" charset="0"/>
              </a:rPr>
              <a:t>The most common primary categories of death recorded by CDOP were Chromosomal, genetic and congenital anomalies (37% of deaths of children with a life-limiting condition), Perinatal /neonatal event (25%), and Malignancy (15%). </a:t>
            </a:r>
          </a:p>
        </p:txBody>
      </p:sp>
      <p:pic>
        <p:nvPicPr>
          <p:cNvPr id="4" name="Picture 3" descr="A picture containing drawing&#10;&#10;Description automatically generated">
            <a:extLst>
              <a:ext uri="{FF2B5EF4-FFF2-40B4-BE49-F238E27FC236}">
                <a16:creationId xmlns:a16="http://schemas.microsoft.com/office/drawing/2014/main" id="{6B6A598E-0433-DEE3-0235-98F0169358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670" y="128291"/>
            <a:ext cx="729811" cy="201018"/>
          </a:xfrm>
          <a:prstGeom prst="rect">
            <a:avLst/>
          </a:prstGeom>
        </p:spPr>
      </p:pic>
      <p:sp>
        <p:nvSpPr>
          <p:cNvPr id="6" name="TextBox 5">
            <a:extLst>
              <a:ext uri="{FF2B5EF4-FFF2-40B4-BE49-F238E27FC236}">
                <a16:creationId xmlns:a16="http://schemas.microsoft.com/office/drawing/2014/main" id="{2020BFCF-E95D-EBC8-F1F1-84010239839B}"/>
              </a:ext>
            </a:extLst>
          </p:cNvPr>
          <p:cNvSpPr txBox="1"/>
          <p:nvPr/>
        </p:nvSpPr>
        <p:spPr>
          <a:xfrm>
            <a:off x="9994481" y="121561"/>
            <a:ext cx="2197519" cy="246221"/>
          </a:xfrm>
          <a:prstGeom prst="rect">
            <a:avLst/>
          </a:prstGeom>
          <a:noFill/>
        </p:spPr>
        <p:txBody>
          <a:bodyPr wrap="square" rtlCol="0">
            <a:spAutoFit/>
          </a:bodyPr>
          <a:lstStyle/>
          <a:p>
            <a:pPr>
              <a:spcAft>
                <a:spcPts val="600"/>
              </a:spcAft>
            </a:pPr>
            <a:r>
              <a:rPr lang="en-GB" sz="1000" dirty="0">
                <a:solidFill>
                  <a:srgbClr val="4BAA90"/>
                </a:solidFill>
                <a:latin typeface="Segoe UI" panose="020B0502040204020203" pitchFamily="34" charset="0"/>
                <a:cs typeface="Segoe UI" panose="020B0502040204020203" pitchFamily="34" charset="0"/>
              </a:rPr>
              <a:t>National Child Mortality Database </a:t>
            </a:r>
          </a:p>
        </p:txBody>
      </p:sp>
      <p:sp>
        <p:nvSpPr>
          <p:cNvPr id="10" name="Content Placeholder 6">
            <a:extLst>
              <a:ext uri="{FF2B5EF4-FFF2-40B4-BE49-F238E27FC236}">
                <a16:creationId xmlns:a16="http://schemas.microsoft.com/office/drawing/2014/main" id="{84ED61EA-226D-D5DA-D22B-102D13DCE4F5}"/>
              </a:ext>
            </a:extLst>
          </p:cNvPr>
          <p:cNvSpPr txBox="1">
            <a:spLocks/>
          </p:cNvSpPr>
          <p:nvPr/>
        </p:nvSpPr>
        <p:spPr>
          <a:xfrm>
            <a:off x="192923" y="1050859"/>
            <a:ext cx="10675601" cy="6080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latin typeface="Arial Nova" panose="020B0504020202020204" pitchFamily="34" charset="0"/>
              </a:rPr>
              <a:t>Number of child deaths where the child had a life-limiting condition, by primary category of death</a:t>
            </a:r>
          </a:p>
        </p:txBody>
      </p:sp>
      <p:pic>
        <p:nvPicPr>
          <p:cNvPr id="7" name="Picture 6">
            <a:extLst>
              <a:ext uri="{FF2B5EF4-FFF2-40B4-BE49-F238E27FC236}">
                <a16:creationId xmlns:a16="http://schemas.microsoft.com/office/drawing/2014/main" id="{D7362622-85D6-C3B9-071F-784D3DF210FA}"/>
              </a:ext>
            </a:extLst>
          </p:cNvPr>
          <p:cNvPicPr>
            <a:picLocks noChangeAspect="1"/>
          </p:cNvPicPr>
          <p:nvPr/>
        </p:nvPicPr>
        <p:blipFill>
          <a:blip r:embed="rId4"/>
          <a:stretch>
            <a:fillRect/>
          </a:stretch>
        </p:blipFill>
        <p:spPr>
          <a:xfrm>
            <a:off x="192923" y="1354876"/>
            <a:ext cx="8337873" cy="4263778"/>
          </a:xfrm>
          <a:prstGeom prst="rect">
            <a:avLst/>
          </a:prstGeom>
        </p:spPr>
      </p:pic>
    </p:spTree>
    <p:extLst>
      <p:ext uri="{BB962C8B-B14F-4D97-AF65-F5344CB8AC3E}">
        <p14:creationId xmlns:p14="http://schemas.microsoft.com/office/powerpoint/2010/main" val="3024617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B0120-8124-CCD0-E16C-CD1B6F008C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659922-4379-645E-E6D3-F19491500CDD}"/>
              </a:ext>
            </a:extLst>
          </p:cNvPr>
          <p:cNvSpPr>
            <a:spLocks noGrp="1"/>
          </p:cNvSpPr>
          <p:nvPr>
            <p:ph type="title"/>
          </p:nvPr>
        </p:nvSpPr>
        <p:spPr>
          <a:xfrm>
            <a:off x="3621473" y="-325859"/>
            <a:ext cx="6586491" cy="1257405"/>
          </a:xfrm>
        </p:spPr>
        <p:txBody>
          <a:bodyPr anchor="b">
            <a:normAutofit/>
          </a:bodyPr>
          <a:lstStyle/>
          <a:p>
            <a:r>
              <a:rPr lang="en-GB" sz="4100" b="1" dirty="0">
                <a:latin typeface="Nunito" pitchFamily="2" charset="0"/>
              </a:rPr>
              <a:t>Additional data</a:t>
            </a:r>
          </a:p>
        </p:txBody>
      </p:sp>
      <p:sp>
        <p:nvSpPr>
          <p:cNvPr id="3" name="Content Placeholder 2">
            <a:extLst>
              <a:ext uri="{FF2B5EF4-FFF2-40B4-BE49-F238E27FC236}">
                <a16:creationId xmlns:a16="http://schemas.microsoft.com/office/drawing/2014/main" id="{32AFD8B8-48ED-8A91-88FD-7C017224083F}"/>
              </a:ext>
            </a:extLst>
          </p:cNvPr>
          <p:cNvSpPr>
            <a:spLocks noGrp="1"/>
          </p:cNvSpPr>
          <p:nvPr>
            <p:ph idx="1"/>
          </p:nvPr>
        </p:nvSpPr>
        <p:spPr>
          <a:xfrm>
            <a:off x="1529119" y="1697538"/>
            <a:ext cx="9133762" cy="1257406"/>
          </a:xfrm>
        </p:spPr>
        <p:txBody>
          <a:bodyPr>
            <a:normAutofit/>
          </a:bodyPr>
          <a:lstStyle/>
          <a:p>
            <a:pPr marL="342900" lvl="0" indent="-342900">
              <a:lnSpc>
                <a:spcPct val="107000"/>
              </a:lnSpc>
              <a:buFont typeface="Symbol" panose="05050102010706020507" pitchFamily="18" charset="2"/>
              <a:buChar char=""/>
            </a:pPr>
            <a:r>
              <a:rPr lang="en-GB" sz="1800" kern="100" dirty="0">
                <a:effectLst/>
                <a:latin typeface="Arial Nova" panose="020B0504020202020204" pitchFamily="34" charset="0"/>
                <a:ea typeface="Calibri" panose="020F0502020204030204" pitchFamily="34" charset="0"/>
                <a:cs typeface="Arial" panose="020B0604020202020204" pitchFamily="34" charset="0"/>
              </a:rPr>
              <a:t>Additional data is available in the dat</a:t>
            </a:r>
            <a:r>
              <a:rPr lang="en-GB" sz="1800" kern="100" dirty="0">
                <a:latin typeface="Arial Nova" panose="020B0504020202020204" pitchFamily="34" charset="0"/>
                <a:ea typeface="Calibri" panose="020F0502020204030204" pitchFamily="34" charset="0"/>
                <a:cs typeface="Arial" panose="020B0604020202020204" pitchFamily="34" charset="0"/>
              </a:rPr>
              <a:t>a tables, including breakdowns by sex, region, mode of death and ICB to support service planning. </a:t>
            </a:r>
            <a:endParaRPr lang="en-GB" sz="1800" kern="100" dirty="0">
              <a:effectLst/>
              <a:latin typeface="Arial Nova" panose="020B0504020202020204" pitchFamily="34" charset="0"/>
              <a:ea typeface="Calibri" panose="020F0502020204030204" pitchFamily="34" charset="0"/>
              <a:cs typeface="Arial" panose="020B0604020202020204"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FAFF1D1C-C36B-6FBF-AD7F-2BEAE183D0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670" y="128291"/>
            <a:ext cx="729811" cy="201018"/>
          </a:xfrm>
          <a:prstGeom prst="rect">
            <a:avLst/>
          </a:prstGeom>
        </p:spPr>
      </p:pic>
      <p:sp>
        <p:nvSpPr>
          <p:cNvPr id="6" name="TextBox 5">
            <a:extLst>
              <a:ext uri="{FF2B5EF4-FFF2-40B4-BE49-F238E27FC236}">
                <a16:creationId xmlns:a16="http://schemas.microsoft.com/office/drawing/2014/main" id="{10BDE84D-D363-809C-232B-8DF99C56FA23}"/>
              </a:ext>
            </a:extLst>
          </p:cNvPr>
          <p:cNvSpPr txBox="1"/>
          <p:nvPr/>
        </p:nvSpPr>
        <p:spPr>
          <a:xfrm>
            <a:off x="9994481" y="121561"/>
            <a:ext cx="2197519" cy="246221"/>
          </a:xfrm>
          <a:prstGeom prst="rect">
            <a:avLst/>
          </a:prstGeom>
          <a:noFill/>
        </p:spPr>
        <p:txBody>
          <a:bodyPr wrap="square" rtlCol="0">
            <a:spAutoFit/>
          </a:bodyPr>
          <a:lstStyle/>
          <a:p>
            <a:pPr>
              <a:spcAft>
                <a:spcPts val="600"/>
              </a:spcAft>
            </a:pPr>
            <a:r>
              <a:rPr lang="en-GB" sz="1000" dirty="0">
                <a:solidFill>
                  <a:srgbClr val="4BAA90"/>
                </a:solidFill>
                <a:latin typeface="Segoe UI" panose="020B0502040204020203" pitchFamily="34" charset="0"/>
                <a:cs typeface="Segoe UI" panose="020B0502040204020203" pitchFamily="34" charset="0"/>
              </a:rPr>
              <a:t>National Child Mortality Database </a:t>
            </a:r>
          </a:p>
        </p:txBody>
      </p:sp>
    </p:spTree>
    <p:extLst>
      <p:ext uri="{BB962C8B-B14F-4D97-AF65-F5344CB8AC3E}">
        <p14:creationId xmlns:p14="http://schemas.microsoft.com/office/powerpoint/2010/main" val="2982700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F7A0D-932A-E075-8C13-087FF2BD2758}"/>
              </a:ext>
            </a:extLst>
          </p:cNvPr>
          <p:cNvSpPr>
            <a:spLocks noGrp="1"/>
          </p:cNvSpPr>
          <p:nvPr>
            <p:ph type="title"/>
          </p:nvPr>
        </p:nvSpPr>
        <p:spPr>
          <a:xfrm>
            <a:off x="261810" y="365125"/>
            <a:ext cx="9715310" cy="1325563"/>
          </a:xfrm>
        </p:spPr>
        <p:txBody>
          <a:bodyPr>
            <a:normAutofit/>
          </a:bodyPr>
          <a:lstStyle/>
          <a:p>
            <a:r>
              <a:rPr lang="en-GB" sz="4000" b="1" dirty="0">
                <a:latin typeface="Nunito" pitchFamily="2" charset="0"/>
              </a:rPr>
              <a:t>Authors and advisory working group</a:t>
            </a:r>
          </a:p>
        </p:txBody>
      </p:sp>
      <p:sp>
        <p:nvSpPr>
          <p:cNvPr id="3" name="Content Placeholder 2">
            <a:extLst>
              <a:ext uri="{FF2B5EF4-FFF2-40B4-BE49-F238E27FC236}">
                <a16:creationId xmlns:a16="http://schemas.microsoft.com/office/drawing/2014/main" id="{E311D508-419A-0C54-2D80-27DDD92FD1F6}"/>
              </a:ext>
            </a:extLst>
          </p:cNvPr>
          <p:cNvSpPr>
            <a:spLocks noGrp="1"/>
          </p:cNvSpPr>
          <p:nvPr>
            <p:ph idx="1"/>
          </p:nvPr>
        </p:nvSpPr>
        <p:spPr>
          <a:xfrm>
            <a:off x="261810" y="1532972"/>
            <a:ext cx="11401870" cy="3587667"/>
          </a:xfrm>
        </p:spPr>
        <p:txBody>
          <a:bodyPr>
            <a:normAutofit/>
          </a:bodyPr>
          <a:lstStyle/>
          <a:p>
            <a:pPr>
              <a:lnSpc>
                <a:spcPct val="150000"/>
              </a:lnSpc>
            </a:pPr>
            <a:r>
              <a:rPr lang="en-GB" sz="1800" dirty="0">
                <a:solidFill>
                  <a:srgbClr val="000000"/>
                </a:solidFill>
                <a:effectLst/>
                <a:latin typeface="Arial Nova" panose="020B0504020202020204" pitchFamily="34" charset="0"/>
                <a:ea typeface="Calibri" panose="020F0502020204030204" pitchFamily="34" charset="0"/>
                <a:cs typeface="Calibri" panose="020F0502020204030204" pitchFamily="34" charset="0"/>
              </a:rPr>
              <a:t>Sylvi</a:t>
            </a:r>
            <a:r>
              <a:rPr lang="en-GB" sz="1800" dirty="0">
                <a:solidFill>
                  <a:srgbClr val="000000"/>
                </a:solidFill>
                <a:latin typeface="Arial Nova" panose="020B0504020202020204" pitchFamily="34" charset="0"/>
                <a:ea typeface="Calibri" panose="020F0502020204030204" pitchFamily="34" charset="0"/>
                <a:cs typeface="Calibri" panose="020F0502020204030204" pitchFamily="34" charset="0"/>
              </a:rPr>
              <a:t>a Stoianova, </a:t>
            </a:r>
            <a:r>
              <a:rPr lang="en-GB" sz="1800" dirty="0">
                <a:solidFill>
                  <a:srgbClr val="000000"/>
                </a:solidFill>
                <a:effectLst/>
                <a:latin typeface="Arial Nova" panose="020B0504020202020204" pitchFamily="34" charset="0"/>
                <a:ea typeface="Calibri" panose="020F0502020204030204" pitchFamily="34" charset="0"/>
                <a:cs typeface="Calibri" panose="020F0502020204030204" pitchFamily="34" charset="0"/>
              </a:rPr>
              <a:t>Tom Williams, David Odd, Vicky </a:t>
            </a:r>
            <a:r>
              <a:rPr lang="en-GB" sz="1800" dirty="0">
                <a:solidFill>
                  <a:srgbClr val="000000"/>
                </a:solidFill>
                <a:latin typeface="Arial Nova" panose="020B0504020202020204" pitchFamily="34" charset="0"/>
                <a:ea typeface="Calibri" panose="020F0502020204030204" pitchFamily="34" charset="0"/>
                <a:cs typeface="Calibri" panose="020F0502020204030204" pitchFamily="34" charset="0"/>
              </a:rPr>
              <a:t>Sleap,</a:t>
            </a:r>
            <a:r>
              <a:rPr lang="en-GB" sz="1800" dirty="0">
                <a:solidFill>
                  <a:srgbClr val="000000"/>
                </a:solidFill>
                <a:effectLst/>
                <a:latin typeface="Arial Nova" panose="020B0504020202020204" pitchFamily="34" charset="0"/>
                <a:ea typeface="Calibri" panose="020F0502020204030204" pitchFamily="34" charset="0"/>
                <a:cs typeface="Calibri" panose="020F0502020204030204" pitchFamily="34" charset="0"/>
              </a:rPr>
              <a:t> James Fraser</a:t>
            </a:r>
            <a:r>
              <a:rPr lang="en-GB" sz="1800" dirty="0">
                <a:solidFill>
                  <a:srgbClr val="000000"/>
                </a:solidFill>
                <a:latin typeface="Arial Nova" panose="020B0504020202020204" pitchFamily="34" charset="0"/>
                <a:ea typeface="Calibri" panose="020F0502020204030204" pitchFamily="34" charset="0"/>
                <a:cs typeface="Calibri" panose="020F0502020204030204" pitchFamily="34" charset="0"/>
              </a:rPr>
              <a:t>, </a:t>
            </a:r>
            <a:r>
              <a:rPr lang="en-GB" sz="1800" dirty="0">
                <a:solidFill>
                  <a:srgbClr val="000000"/>
                </a:solidFill>
                <a:effectLst/>
                <a:latin typeface="Arial Nova" panose="020B0504020202020204" pitchFamily="34" charset="0"/>
                <a:ea typeface="Calibri" panose="020F0502020204030204" pitchFamily="34" charset="0"/>
                <a:cs typeface="Calibri" panose="020F0502020204030204" pitchFamily="34" charset="0"/>
              </a:rPr>
              <a:t>Joanna Garstang and Karen Luyt – NCMD team</a:t>
            </a:r>
          </a:p>
          <a:p>
            <a:pPr>
              <a:lnSpc>
                <a:spcPct val="150000"/>
              </a:lnSpc>
            </a:pPr>
            <a:r>
              <a:rPr lang="en-GB" sz="1800" dirty="0">
                <a:solidFill>
                  <a:srgbClr val="000000"/>
                </a:solidFill>
                <a:effectLst/>
                <a:latin typeface="Arial Nova" panose="020B0504020202020204" pitchFamily="34" charset="0"/>
                <a:ea typeface="Calibri" panose="020F0502020204030204" pitchFamily="34" charset="0"/>
                <a:cs typeface="Calibri" panose="020F0502020204030204" pitchFamily="34" charset="0"/>
              </a:rPr>
              <a:t>Emily Harrop - Oxford University Hospitals NHS Foundation Trust; Helen &amp; Douglas House</a:t>
            </a:r>
          </a:p>
          <a:p>
            <a:pPr>
              <a:lnSpc>
                <a:spcPct val="150000"/>
              </a:lnSpc>
            </a:pPr>
            <a:r>
              <a:rPr lang="en-GB" sz="1800" dirty="0">
                <a:solidFill>
                  <a:srgbClr val="000000"/>
                </a:solidFill>
                <a:latin typeface="Arial Nova" panose="020B0504020202020204" pitchFamily="34" charset="0"/>
                <a:ea typeface="Calibri" panose="020F0502020204030204" pitchFamily="34" charset="0"/>
                <a:cs typeface="Calibri" panose="020F0502020204030204" pitchFamily="34" charset="0"/>
              </a:rPr>
              <a:t>Lorna Fraser - Cicely Saunders Institute of Palliative Care, Policy &amp; Rehabilitation, King’s College London</a:t>
            </a:r>
          </a:p>
          <a:p>
            <a:pPr>
              <a:lnSpc>
                <a:spcPct val="150000"/>
              </a:lnSpc>
            </a:pPr>
            <a:r>
              <a:rPr lang="en-GB" sz="1800" dirty="0">
                <a:solidFill>
                  <a:srgbClr val="000000"/>
                </a:solidFill>
                <a:effectLst/>
                <a:latin typeface="Arial Nova" panose="020B0504020202020204" pitchFamily="34" charset="0"/>
                <a:ea typeface="Calibri" panose="020F0502020204030204" pitchFamily="34" charset="0"/>
                <a:cs typeface="Calibri" panose="020F0502020204030204" pitchFamily="34" charset="0"/>
              </a:rPr>
              <a:t>Emily </a:t>
            </a:r>
            <a:r>
              <a:rPr lang="en-GB" sz="1800" dirty="0">
                <a:solidFill>
                  <a:srgbClr val="000000"/>
                </a:solidFill>
                <a:latin typeface="Arial Nova" panose="020B0504020202020204" pitchFamily="34" charset="0"/>
                <a:ea typeface="Calibri" panose="020F0502020204030204" pitchFamily="34" charset="0"/>
                <a:cs typeface="Calibri" panose="020F0502020204030204" pitchFamily="34" charset="0"/>
              </a:rPr>
              <a:t>Tammam - Bereaved parent and lived experience contributor, Oxford</a:t>
            </a:r>
          </a:p>
          <a:p>
            <a:pPr>
              <a:lnSpc>
                <a:spcPct val="150000"/>
              </a:lnSpc>
            </a:pPr>
            <a:r>
              <a:rPr lang="en-GB" sz="1800" dirty="0">
                <a:solidFill>
                  <a:srgbClr val="000000"/>
                </a:solidFill>
                <a:effectLst/>
                <a:latin typeface="Arial Nova" panose="020B0504020202020204" pitchFamily="34" charset="0"/>
                <a:ea typeface="Calibri" panose="020F0502020204030204" pitchFamily="34" charset="0"/>
                <a:cs typeface="Calibri" panose="020F0502020204030204" pitchFamily="34" charset="0"/>
              </a:rPr>
              <a:t>Emily Robertson - Regional Neonatal Intensive Care Unit, University Hospitals Bristol and Weston NHS Foundation Trust</a:t>
            </a:r>
          </a:p>
          <a:p>
            <a:pPr marL="0" indent="0">
              <a:buNone/>
            </a:pPr>
            <a:endParaRPr lang="en-GB" sz="2000" kern="100" dirty="0">
              <a:effectLst/>
              <a:latin typeface="Arial Nova" panose="020B0504020202020204" pitchFamily="34" charset="0"/>
              <a:ea typeface="Calibri" panose="020F0502020204030204" pitchFamily="34" charset="0"/>
              <a:cs typeface="Arial" panose="020B0604020202020204" pitchFamily="34" charset="0"/>
            </a:endParaRPr>
          </a:p>
          <a:p>
            <a:pPr marL="0" indent="0">
              <a:buNone/>
            </a:pPr>
            <a:endParaRPr lang="en-GB" sz="2000" kern="100" dirty="0">
              <a:effectLst/>
              <a:latin typeface="Arial Nova" panose="020B0504020202020204" pitchFamily="34" charset="0"/>
              <a:ea typeface="Calibri" panose="020F0502020204030204" pitchFamily="34" charset="0"/>
              <a:cs typeface="Arial" panose="020B0604020202020204" pitchFamily="34" charset="0"/>
            </a:endParaRPr>
          </a:p>
          <a:p>
            <a:endParaRPr lang="en-GB" sz="2000" dirty="0">
              <a:solidFill>
                <a:srgbClr val="000000"/>
              </a:solidFill>
              <a:effectLst/>
              <a:latin typeface="Arial Nova" panose="020B0504020202020204" pitchFamily="34" charset="0"/>
              <a:ea typeface="Calibri" panose="020F0502020204030204" pitchFamily="34" charset="0"/>
              <a:cs typeface="Calibri" panose="020F0502020204030204" pitchFamily="34" charset="0"/>
            </a:endParaRPr>
          </a:p>
        </p:txBody>
      </p:sp>
      <p:pic>
        <p:nvPicPr>
          <p:cNvPr id="16" name="Picture 15" descr="A picture containing drawing&#10;&#10;Description automatically generated">
            <a:extLst>
              <a:ext uri="{FF2B5EF4-FFF2-40B4-BE49-F238E27FC236}">
                <a16:creationId xmlns:a16="http://schemas.microsoft.com/office/drawing/2014/main" id="{4D32C6CB-ACBC-C2A0-9327-56684CE0A8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195" y="308905"/>
            <a:ext cx="729811" cy="201018"/>
          </a:xfrm>
          <a:prstGeom prst="rect">
            <a:avLst/>
          </a:prstGeom>
        </p:spPr>
      </p:pic>
      <p:sp>
        <p:nvSpPr>
          <p:cNvPr id="17" name="TextBox 16">
            <a:extLst>
              <a:ext uri="{FF2B5EF4-FFF2-40B4-BE49-F238E27FC236}">
                <a16:creationId xmlns:a16="http://schemas.microsoft.com/office/drawing/2014/main" id="{68A89685-6103-5DC8-7DE6-D8A1533A5218}"/>
              </a:ext>
            </a:extLst>
          </p:cNvPr>
          <p:cNvSpPr txBox="1"/>
          <p:nvPr/>
        </p:nvSpPr>
        <p:spPr>
          <a:xfrm>
            <a:off x="1028004" y="337128"/>
            <a:ext cx="2197519" cy="215444"/>
          </a:xfrm>
          <a:prstGeom prst="rect">
            <a:avLst/>
          </a:prstGeom>
          <a:noFill/>
        </p:spPr>
        <p:txBody>
          <a:bodyPr wrap="square" rtlCol="0">
            <a:spAutoFit/>
          </a:bodyPr>
          <a:lstStyle/>
          <a:p>
            <a:r>
              <a:rPr lang="en-GB" sz="800" dirty="0">
                <a:solidFill>
                  <a:srgbClr val="4BAA90"/>
                </a:solidFill>
                <a:latin typeface="Segoe UI" panose="020B0502040204020203" pitchFamily="34" charset="0"/>
                <a:cs typeface="Segoe UI" panose="020B0502040204020203" pitchFamily="34" charset="0"/>
              </a:rPr>
              <a:t>National Child Mortality Database </a:t>
            </a:r>
          </a:p>
        </p:txBody>
      </p:sp>
    </p:spTree>
    <p:extLst>
      <p:ext uri="{BB962C8B-B14F-4D97-AF65-F5344CB8AC3E}">
        <p14:creationId xmlns:p14="http://schemas.microsoft.com/office/powerpoint/2010/main" val="4208300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5DF23-9BC3-352F-3414-7325120CF580}"/>
            </a:ext>
          </a:extLst>
        </p:cNvPr>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65E6DEB8-D84D-FAB6-B4E9-DF58C9616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670" y="128291"/>
            <a:ext cx="729811" cy="201018"/>
          </a:xfrm>
          <a:prstGeom prst="rect">
            <a:avLst/>
          </a:prstGeom>
        </p:spPr>
      </p:pic>
      <p:sp>
        <p:nvSpPr>
          <p:cNvPr id="6" name="TextBox 5">
            <a:extLst>
              <a:ext uri="{FF2B5EF4-FFF2-40B4-BE49-F238E27FC236}">
                <a16:creationId xmlns:a16="http://schemas.microsoft.com/office/drawing/2014/main" id="{9EE096C3-7BFC-2237-B22E-DDF8E357EE55}"/>
              </a:ext>
            </a:extLst>
          </p:cNvPr>
          <p:cNvSpPr txBox="1"/>
          <p:nvPr/>
        </p:nvSpPr>
        <p:spPr>
          <a:xfrm>
            <a:off x="9994481" y="121561"/>
            <a:ext cx="2197519" cy="246221"/>
          </a:xfrm>
          <a:prstGeom prst="rect">
            <a:avLst/>
          </a:prstGeom>
          <a:noFill/>
        </p:spPr>
        <p:txBody>
          <a:bodyPr wrap="square" rtlCol="0">
            <a:spAutoFit/>
          </a:bodyPr>
          <a:lstStyle/>
          <a:p>
            <a:pPr>
              <a:spcAft>
                <a:spcPts val="600"/>
              </a:spcAft>
            </a:pPr>
            <a:r>
              <a:rPr lang="en-GB" sz="1000" dirty="0">
                <a:solidFill>
                  <a:srgbClr val="4BAA90"/>
                </a:solidFill>
                <a:latin typeface="Segoe UI" panose="020B0502040204020203" pitchFamily="34" charset="0"/>
                <a:cs typeface="Segoe UI" panose="020B0502040204020203" pitchFamily="34" charset="0"/>
              </a:rPr>
              <a:t>National Child Mortality Database </a:t>
            </a:r>
          </a:p>
        </p:txBody>
      </p:sp>
      <p:sp>
        <p:nvSpPr>
          <p:cNvPr id="8" name="Title 1">
            <a:extLst>
              <a:ext uri="{FF2B5EF4-FFF2-40B4-BE49-F238E27FC236}">
                <a16:creationId xmlns:a16="http://schemas.microsoft.com/office/drawing/2014/main" id="{825E3414-18D0-AC95-5DA9-F331E41ADFA8}"/>
              </a:ext>
            </a:extLst>
          </p:cNvPr>
          <p:cNvSpPr>
            <a:spLocks noGrp="1"/>
          </p:cNvSpPr>
          <p:nvPr>
            <p:ph type="title"/>
          </p:nvPr>
        </p:nvSpPr>
        <p:spPr>
          <a:xfrm>
            <a:off x="2448699" y="2462608"/>
            <a:ext cx="7294601" cy="1128068"/>
          </a:xfrm>
          <a:ln>
            <a:noFill/>
          </a:ln>
        </p:spPr>
        <p:txBody>
          <a:bodyPr anchor="ctr">
            <a:normAutofit/>
          </a:bodyPr>
          <a:lstStyle/>
          <a:p>
            <a:pPr algn="ctr"/>
            <a:r>
              <a:rPr lang="en-GB" sz="3200" b="1" dirty="0">
                <a:latin typeface="Nunito" pitchFamily="2" charset="0"/>
              </a:rPr>
              <a:t>2. National themes identified from CDOP reviews</a:t>
            </a:r>
          </a:p>
        </p:txBody>
      </p:sp>
    </p:spTree>
    <p:extLst>
      <p:ext uri="{BB962C8B-B14F-4D97-AF65-F5344CB8AC3E}">
        <p14:creationId xmlns:p14="http://schemas.microsoft.com/office/powerpoint/2010/main" val="570711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90B90-2D0C-E2E3-CFF9-7F4355E84F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6DD15F-B63C-4D0B-626E-6B3F8DE18CCC}"/>
              </a:ext>
            </a:extLst>
          </p:cNvPr>
          <p:cNvSpPr>
            <a:spLocks noGrp="1"/>
          </p:cNvSpPr>
          <p:nvPr>
            <p:ph type="title"/>
          </p:nvPr>
        </p:nvSpPr>
        <p:spPr>
          <a:xfrm>
            <a:off x="4965430" y="489164"/>
            <a:ext cx="6637290" cy="832178"/>
          </a:xfrm>
        </p:spPr>
        <p:txBody>
          <a:bodyPr anchor="b">
            <a:normAutofit/>
          </a:bodyPr>
          <a:lstStyle/>
          <a:p>
            <a:r>
              <a:rPr lang="en-GB" sz="4100" b="1" dirty="0">
                <a:latin typeface="Nunito" pitchFamily="2" charset="0"/>
              </a:rPr>
              <a:t>Methodology </a:t>
            </a:r>
          </a:p>
        </p:txBody>
      </p:sp>
      <p:sp>
        <p:nvSpPr>
          <p:cNvPr id="3" name="Content Placeholder 2">
            <a:extLst>
              <a:ext uri="{FF2B5EF4-FFF2-40B4-BE49-F238E27FC236}">
                <a16:creationId xmlns:a16="http://schemas.microsoft.com/office/drawing/2014/main" id="{20484B69-CF5D-6574-F3DB-D570C388AD60}"/>
              </a:ext>
            </a:extLst>
          </p:cNvPr>
          <p:cNvSpPr>
            <a:spLocks noGrp="1"/>
          </p:cNvSpPr>
          <p:nvPr>
            <p:ph idx="1"/>
          </p:nvPr>
        </p:nvSpPr>
        <p:spPr>
          <a:xfrm>
            <a:off x="4965430" y="1505634"/>
            <a:ext cx="7024405" cy="4216871"/>
          </a:xfrm>
        </p:spPr>
        <p:txBody>
          <a:bodyPr>
            <a:normAutofit lnSpcReduction="10000"/>
          </a:bodyPr>
          <a:lstStyle/>
          <a:p>
            <a:pPr>
              <a:lnSpc>
                <a:spcPct val="107000"/>
              </a:lnSpc>
              <a:spcAft>
                <a:spcPts val="800"/>
              </a:spcAft>
            </a:pPr>
            <a:r>
              <a:rPr lang="en-GB" sz="1800" kern="100" dirty="0">
                <a:effectLst/>
                <a:latin typeface="Arial Nova" panose="020B0504020202020204" pitchFamily="34" charset="0"/>
                <a:ea typeface="Calibri" panose="020F0502020204030204" pitchFamily="34" charset="0"/>
                <a:cs typeface="Arial" panose="020B0604020202020204" pitchFamily="34" charset="0"/>
              </a:rPr>
              <a:t>This section focuses on learning from child death reviews on the provision of palliative care services and bereavement support.</a:t>
            </a:r>
          </a:p>
          <a:p>
            <a:pPr>
              <a:lnSpc>
                <a:spcPct val="107000"/>
              </a:lnSpc>
              <a:spcAft>
                <a:spcPts val="800"/>
              </a:spcAft>
            </a:pPr>
            <a:r>
              <a:rPr lang="en-GB" sz="1800" kern="100" dirty="0">
                <a:effectLst/>
                <a:latin typeface="Arial Nova" panose="020B0504020202020204" pitchFamily="34" charset="0"/>
                <a:ea typeface="Calibri" panose="020F0502020204030204" pitchFamily="34" charset="0"/>
                <a:cs typeface="Arial" panose="020B0604020202020204" pitchFamily="34" charset="0"/>
              </a:rPr>
              <a:t>Reports the data from deaths where the supplementary reporting form ‘death of a child with a life-limiting condition’ was completed.</a:t>
            </a:r>
          </a:p>
          <a:p>
            <a:pPr>
              <a:lnSpc>
                <a:spcPct val="107000"/>
              </a:lnSpc>
              <a:spcAft>
                <a:spcPts val="800"/>
              </a:spcAft>
            </a:pPr>
            <a:r>
              <a:rPr lang="en-GB" sz="1800" kern="100" dirty="0">
                <a:effectLst/>
                <a:latin typeface="Arial Nova" panose="020B0504020202020204" pitchFamily="34" charset="0"/>
                <a:ea typeface="Calibri" panose="020F0502020204030204" pitchFamily="34" charset="0"/>
                <a:cs typeface="Arial" panose="020B0604020202020204" pitchFamily="34" charset="0"/>
              </a:rPr>
              <a:t>39% of all deaths of children with a life-limiting condition (reported in the first section) had this form selected. One reason for low completeness is that there are many other supplementary reporting forms that could apply to this cohort (e.g., ‘deaths on a neonatal unit’, ‘death of a child with an oncology condition’). </a:t>
            </a:r>
          </a:p>
          <a:p>
            <a:pPr>
              <a:lnSpc>
                <a:spcPct val="107000"/>
              </a:lnSpc>
              <a:spcAft>
                <a:spcPts val="800"/>
              </a:spcAft>
            </a:pPr>
            <a:r>
              <a:rPr lang="en-GB" sz="1800" kern="100" dirty="0">
                <a:effectLst/>
                <a:latin typeface="Arial Nova" panose="020B0504020202020204" pitchFamily="34" charset="0"/>
                <a:ea typeface="Calibri" panose="020F0502020204030204" pitchFamily="34" charset="0"/>
                <a:cs typeface="Arial" panose="020B0604020202020204" pitchFamily="34" charset="0"/>
              </a:rPr>
              <a:t>Therefore, important to note that the learning in this section may not be representative of all age groups and causes of death for children with a life-limiting condition. </a:t>
            </a:r>
          </a:p>
        </p:txBody>
      </p:sp>
      <p:pic>
        <p:nvPicPr>
          <p:cNvPr id="4" name="Picture 3" descr="A picture containing drawing&#10;&#10;Description automatically generated">
            <a:extLst>
              <a:ext uri="{FF2B5EF4-FFF2-40B4-BE49-F238E27FC236}">
                <a16:creationId xmlns:a16="http://schemas.microsoft.com/office/drawing/2014/main" id="{B5988CD4-C2EF-CE81-1BCA-AB652B339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670" y="128291"/>
            <a:ext cx="729811" cy="201018"/>
          </a:xfrm>
          <a:prstGeom prst="rect">
            <a:avLst/>
          </a:prstGeom>
        </p:spPr>
      </p:pic>
      <p:sp>
        <p:nvSpPr>
          <p:cNvPr id="6" name="TextBox 5">
            <a:extLst>
              <a:ext uri="{FF2B5EF4-FFF2-40B4-BE49-F238E27FC236}">
                <a16:creationId xmlns:a16="http://schemas.microsoft.com/office/drawing/2014/main" id="{4994841C-93EA-7946-7C0B-B4B87E9A8B2F}"/>
              </a:ext>
            </a:extLst>
          </p:cNvPr>
          <p:cNvSpPr txBox="1"/>
          <p:nvPr/>
        </p:nvSpPr>
        <p:spPr>
          <a:xfrm>
            <a:off x="9994481" y="121561"/>
            <a:ext cx="2197519" cy="246221"/>
          </a:xfrm>
          <a:prstGeom prst="rect">
            <a:avLst/>
          </a:prstGeom>
          <a:noFill/>
        </p:spPr>
        <p:txBody>
          <a:bodyPr wrap="square" rtlCol="0">
            <a:spAutoFit/>
          </a:bodyPr>
          <a:lstStyle/>
          <a:p>
            <a:pPr>
              <a:spcAft>
                <a:spcPts val="600"/>
              </a:spcAft>
            </a:pPr>
            <a:r>
              <a:rPr lang="en-GB" sz="1000" dirty="0">
                <a:solidFill>
                  <a:srgbClr val="4BAA90"/>
                </a:solidFill>
                <a:latin typeface="Segoe UI" panose="020B0502040204020203" pitchFamily="34" charset="0"/>
                <a:cs typeface="Segoe UI" panose="020B0502040204020203" pitchFamily="34" charset="0"/>
              </a:rPr>
              <a:t>National Child Mortality Database </a:t>
            </a:r>
          </a:p>
        </p:txBody>
      </p:sp>
      <p:sp>
        <p:nvSpPr>
          <p:cNvPr id="10" name="TextBox 9">
            <a:extLst>
              <a:ext uri="{FF2B5EF4-FFF2-40B4-BE49-F238E27FC236}">
                <a16:creationId xmlns:a16="http://schemas.microsoft.com/office/drawing/2014/main" id="{90C17A27-E4FE-C863-4352-F6257B5AF323}"/>
              </a:ext>
            </a:extLst>
          </p:cNvPr>
          <p:cNvSpPr txBox="1"/>
          <p:nvPr/>
        </p:nvSpPr>
        <p:spPr>
          <a:xfrm>
            <a:off x="8364777" y="6346681"/>
            <a:ext cx="3504484" cy="400110"/>
          </a:xfrm>
          <a:prstGeom prst="rect">
            <a:avLst/>
          </a:prstGeom>
          <a:noFill/>
        </p:spPr>
        <p:txBody>
          <a:bodyPr wrap="square" rtlCol="0">
            <a:spAutoFit/>
          </a:bodyPr>
          <a:lstStyle/>
          <a:p>
            <a:pPr algn="r"/>
            <a:r>
              <a:rPr lang="en-GB" sz="2000" dirty="0">
                <a:solidFill>
                  <a:srgbClr val="4BAA90"/>
                </a:solidFill>
                <a:latin typeface="Arial Nova" panose="020B0504020202020204" pitchFamily="34" charset="0"/>
                <a:cs typeface="Segoe UI" panose="020B0502040204020203" pitchFamily="34" charset="0"/>
              </a:rPr>
              <a:t>@NCMD_England</a:t>
            </a:r>
          </a:p>
        </p:txBody>
      </p:sp>
      <p:pic>
        <p:nvPicPr>
          <p:cNvPr id="8" name="Picture 7">
            <a:extLst>
              <a:ext uri="{FF2B5EF4-FFF2-40B4-BE49-F238E27FC236}">
                <a16:creationId xmlns:a16="http://schemas.microsoft.com/office/drawing/2014/main" id="{53D97DC8-6AC1-B657-6A9C-9104EEC8FAAC}"/>
              </a:ext>
            </a:extLst>
          </p:cNvPr>
          <p:cNvPicPr>
            <a:picLocks noChangeAspect="1"/>
          </p:cNvPicPr>
          <p:nvPr/>
        </p:nvPicPr>
        <p:blipFill>
          <a:blip r:embed="rId4"/>
          <a:stretch>
            <a:fillRect/>
          </a:stretch>
        </p:blipFill>
        <p:spPr>
          <a:xfrm>
            <a:off x="202165" y="1911085"/>
            <a:ext cx="4663701" cy="2846109"/>
          </a:xfrm>
          <a:prstGeom prst="rect">
            <a:avLst/>
          </a:prstGeom>
        </p:spPr>
      </p:pic>
      <p:sp>
        <p:nvSpPr>
          <p:cNvPr id="7" name="TextBox 6">
            <a:extLst>
              <a:ext uri="{FF2B5EF4-FFF2-40B4-BE49-F238E27FC236}">
                <a16:creationId xmlns:a16="http://schemas.microsoft.com/office/drawing/2014/main" id="{02D8131C-DAB1-0962-711B-C73A1C1F74C0}"/>
              </a:ext>
            </a:extLst>
          </p:cNvPr>
          <p:cNvSpPr txBox="1"/>
          <p:nvPr/>
        </p:nvSpPr>
        <p:spPr>
          <a:xfrm>
            <a:off x="322739" y="6346681"/>
            <a:ext cx="3097763" cy="400110"/>
          </a:xfrm>
          <a:prstGeom prst="rect">
            <a:avLst/>
          </a:prstGeom>
          <a:noFill/>
        </p:spPr>
        <p:txBody>
          <a:bodyPr wrap="square" rtlCol="0">
            <a:spAutoFit/>
          </a:bodyPr>
          <a:lstStyle/>
          <a:p>
            <a:r>
              <a:rPr lang="en-GB" sz="2000" dirty="0">
                <a:solidFill>
                  <a:srgbClr val="4BAA90"/>
                </a:solidFill>
                <a:latin typeface="Arial Nova" panose="020B0504020202020204" pitchFamily="34" charset="0"/>
                <a:cs typeface="Segoe UI" panose="020B0502040204020203" pitchFamily="34" charset="0"/>
              </a:rPr>
              <a:t>www.ncmd.info</a:t>
            </a:r>
          </a:p>
        </p:txBody>
      </p:sp>
    </p:spTree>
    <p:extLst>
      <p:ext uri="{BB962C8B-B14F-4D97-AF65-F5344CB8AC3E}">
        <p14:creationId xmlns:p14="http://schemas.microsoft.com/office/powerpoint/2010/main" val="39028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5AEE4-DCEC-458B-EA11-73D532E976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8848BD-0CF5-5FD0-1A80-B65A3FE3CB7C}"/>
              </a:ext>
            </a:extLst>
          </p:cNvPr>
          <p:cNvSpPr>
            <a:spLocks noGrp="1"/>
          </p:cNvSpPr>
          <p:nvPr>
            <p:ph type="title"/>
          </p:nvPr>
        </p:nvSpPr>
        <p:spPr>
          <a:xfrm>
            <a:off x="2627380" y="465369"/>
            <a:ext cx="6637290" cy="832178"/>
          </a:xfrm>
        </p:spPr>
        <p:txBody>
          <a:bodyPr anchor="b">
            <a:normAutofit/>
          </a:bodyPr>
          <a:lstStyle/>
          <a:p>
            <a:r>
              <a:rPr lang="en-GB" sz="4100" b="1" dirty="0">
                <a:latin typeface="Nunito" pitchFamily="2" charset="0"/>
              </a:rPr>
              <a:t> </a:t>
            </a:r>
          </a:p>
        </p:txBody>
      </p:sp>
      <p:sp>
        <p:nvSpPr>
          <p:cNvPr id="3" name="Content Placeholder 2">
            <a:extLst>
              <a:ext uri="{FF2B5EF4-FFF2-40B4-BE49-F238E27FC236}">
                <a16:creationId xmlns:a16="http://schemas.microsoft.com/office/drawing/2014/main" id="{3FFAF489-81E0-CDF9-FB1C-A7B823B02399}"/>
              </a:ext>
            </a:extLst>
          </p:cNvPr>
          <p:cNvSpPr>
            <a:spLocks noGrp="1"/>
          </p:cNvSpPr>
          <p:nvPr>
            <p:ph idx="1"/>
          </p:nvPr>
        </p:nvSpPr>
        <p:spPr>
          <a:xfrm>
            <a:off x="868102" y="1505634"/>
            <a:ext cx="10116273" cy="4216871"/>
          </a:xfrm>
        </p:spPr>
        <p:txBody>
          <a:bodyPr>
            <a:normAutofit/>
          </a:bodyPr>
          <a:lstStyle/>
          <a:p>
            <a:pPr marL="0" indent="0">
              <a:lnSpc>
                <a:spcPct val="107000"/>
              </a:lnSpc>
              <a:spcAft>
                <a:spcPts val="800"/>
              </a:spcAft>
              <a:buNone/>
            </a:pPr>
            <a:endParaRPr lang="en-GB" sz="1800" kern="100" dirty="0">
              <a:latin typeface="Arial Nova" panose="020B05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kern="100" dirty="0">
                <a:effectLst/>
                <a:latin typeface="Arial Nova" panose="020B0504020202020204" pitchFamily="34" charset="0"/>
                <a:ea typeface="Calibri" panose="020F0502020204030204" pitchFamily="34" charset="0"/>
                <a:cs typeface="Arial" panose="020B0604020202020204" pitchFamily="34" charset="0"/>
              </a:rPr>
              <a:t>There were many examples of excellent coordinated multi-disciplinary care, regular engagement with families, compassionate end of life care and bereavement support for the families of the children who died. </a:t>
            </a:r>
          </a:p>
          <a:p>
            <a:pPr>
              <a:lnSpc>
                <a:spcPct val="107000"/>
              </a:lnSpc>
              <a:spcAft>
                <a:spcPts val="800"/>
              </a:spcAft>
            </a:pPr>
            <a:endParaRPr lang="en-GB" sz="1800" kern="100" dirty="0">
              <a:latin typeface="Arial Nova" panose="020B05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kern="100" dirty="0">
                <a:effectLst/>
                <a:latin typeface="Arial Nova" panose="020B0504020202020204" pitchFamily="34" charset="0"/>
                <a:ea typeface="Calibri" panose="020F0502020204030204" pitchFamily="34" charset="0"/>
                <a:cs typeface="Arial" panose="020B0604020202020204" pitchFamily="34" charset="0"/>
              </a:rPr>
              <a:t>However, this section focuses on the national themes of key issues identified by CDOPs on what further work is needed to improve services.</a:t>
            </a:r>
          </a:p>
        </p:txBody>
      </p:sp>
      <p:pic>
        <p:nvPicPr>
          <p:cNvPr id="4" name="Picture 3" descr="A picture containing drawing&#10;&#10;Description automatically generated">
            <a:extLst>
              <a:ext uri="{FF2B5EF4-FFF2-40B4-BE49-F238E27FC236}">
                <a16:creationId xmlns:a16="http://schemas.microsoft.com/office/drawing/2014/main" id="{40BC4C19-0043-EF93-6873-1045C1897A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670" y="128291"/>
            <a:ext cx="729811" cy="201018"/>
          </a:xfrm>
          <a:prstGeom prst="rect">
            <a:avLst/>
          </a:prstGeom>
        </p:spPr>
      </p:pic>
      <p:sp>
        <p:nvSpPr>
          <p:cNvPr id="6" name="TextBox 5">
            <a:extLst>
              <a:ext uri="{FF2B5EF4-FFF2-40B4-BE49-F238E27FC236}">
                <a16:creationId xmlns:a16="http://schemas.microsoft.com/office/drawing/2014/main" id="{E92D7C17-6BFD-3133-61A1-9EFCCF56B732}"/>
              </a:ext>
            </a:extLst>
          </p:cNvPr>
          <p:cNvSpPr txBox="1"/>
          <p:nvPr/>
        </p:nvSpPr>
        <p:spPr>
          <a:xfrm>
            <a:off x="9994481" y="121561"/>
            <a:ext cx="2197519" cy="246221"/>
          </a:xfrm>
          <a:prstGeom prst="rect">
            <a:avLst/>
          </a:prstGeom>
          <a:noFill/>
        </p:spPr>
        <p:txBody>
          <a:bodyPr wrap="square" rtlCol="0">
            <a:spAutoFit/>
          </a:bodyPr>
          <a:lstStyle/>
          <a:p>
            <a:pPr>
              <a:spcAft>
                <a:spcPts val="600"/>
              </a:spcAft>
            </a:pPr>
            <a:r>
              <a:rPr lang="en-GB" sz="1000" dirty="0">
                <a:solidFill>
                  <a:srgbClr val="4BAA90"/>
                </a:solidFill>
                <a:latin typeface="Segoe UI" panose="020B0502040204020203" pitchFamily="34" charset="0"/>
                <a:cs typeface="Segoe UI" panose="020B0502040204020203" pitchFamily="34" charset="0"/>
              </a:rPr>
              <a:t>National Child Mortality Database </a:t>
            </a:r>
          </a:p>
        </p:txBody>
      </p:sp>
      <p:sp>
        <p:nvSpPr>
          <p:cNvPr id="10" name="TextBox 9">
            <a:extLst>
              <a:ext uri="{FF2B5EF4-FFF2-40B4-BE49-F238E27FC236}">
                <a16:creationId xmlns:a16="http://schemas.microsoft.com/office/drawing/2014/main" id="{DA669AE5-6D3F-BFB3-8AA0-6598BA20B3CE}"/>
              </a:ext>
            </a:extLst>
          </p:cNvPr>
          <p:cNvSpPr txBox="1"/>
          <p:nvPr/>
        </p:nvSpPr>
        <p:spPr>
          <a:xfrm>
            <a:off x="8364777" y="6346681"/>
            <a:ext cx="3504484" cy="400110"/>
          </a:xfrm>
          <a:prstGeom prst="rect">
            <a:avLst/>
          </a:prstGeom>
          <a:noFill/>
        </p:spPr>
        <p:txBody>
          <a:bodyPr wrap="square" rtlCol="0">
            <a:spAutoFit/>
          </a:bodyPr>
          <a:lstStyle/>
          <a:p>
            <a:pPr algn="r"/>
            <a:r>
              <a:rPr lang="en-GB" sz="2000" dirty="0">
                <a:solidFill>
                  <a:srgbClr val="4BAA90"/>
                </a:solidFill>
                <a:latin typeface="Arial Nova" panose="020B0504020202020204" pitchFamily="34" charset="0"/>
                <a:cs typeface="Segoe UI" panose="020B0502040204020203" pitchFamily="34" charset="0"/>
              </a:rPr>
              <a:t>@NCMD_England</a:t>
            </a:r>
          </a:p>
        </p:txBody>
      </p:sp>
      <p:sp>
        <p:nvSpPr>
          <p:cNvPr id="5" name="TextBox 4">
            <a:extLst>
              <a:ext uri="{FF2B5EF4-FFF2-40B4-BE49-F238E27FC236}">
                <a16:creationId xmlns:a16="http://schemas.microsoft.com/office/drawing/2014/main" id="{69B2BA4B-D182-44F1-43BB-8168C8B35E51}"/>
              </a:ext>
            </a:extLst>
          </p:cNvPr>
          <p:cNvSpPr txBox="1"/>
          <p:nvPr/>
        </p:nvSpPr>
        <p:spPr>
          <a:xfrm>
            <a:off x="322739" y="6346681"/>
            <a:ext cx="3097763" cy="400110"/>
          </a:xfrm>
          <a:prstGeom prst="rect">
            <a:avLst/>
          </a:prstGeom>
          <a:noFill/>
        </p:spPr>
        <p:txBody>
          <a:bodyPr wrap="square" rtlCol="0">
            <a:spAutoFit/>
          </a:bodyPr>
          <a:lstStyle/>
          <a:p>
            <a:r>
              <a:rPr lang="en-GB" sz="2000" dirty="0">
                <a:solidFill>
                  <a:srgbClr val="4BAA90"/>
                </a:solidFill>
                <a:latin typeface="Arial Nova" panose="020B0504020202020204" pitchFamily="34" charset="0"/>
                <a:cs typeface="Segoe UI" panose="020B0502040204020203" pitchFamily="34" charset="0"/>
              </a:rPr>
              <a:t>www.ncmd.info</a:t>
            </a:r>
          </a:p>
        </p:txBody>
      </p:sp>
    </p:spTree>
    <p:extLst>
      <p:ext uri="{BB962C8B-B14F-4D97-AF65-F5344CB8AC3E}">
        <p14:creationId xmlns:p14="http://schemas.microsoft.com/office/powerpoint/2010/main" val="3076034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87FED-298D-78FE-B730-0214E1E92E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3D2CAE-F4C4-E4A5-5E25-D28E28472FDD}"/>
              </a:ext>
            </a:extLst>
          </p:cNvPr>
          <p:cNvSpPr>
            <a:spLocks noGrp="1"/>
          </p:cNvSpPr>
          <p:nvPr>
            <p:ph type="title"/>
          </p:nvPr>
        </p:nvSpPr>
        <p:spPr>
          <a:xfrm>
            <a:off x="4965431" y="793625"/>
            <a:ext cx="6586491" cy="1257405"/>
          </a:xfrm>
        </p:spPr>
        <p:txBody>
          <a:bodyPr anchor="b">
            <a:normAutofit fontScale="90000"/>
          </a:bodyPr>
          <a:lstStyle/>
          <a:p>
            <a:r>
              <a:rPr lang="en-GB" sz="4400" b="1" dirty="0">
                <a:latin typeface="Nunito" pitchFamily="2" charset="0"/>
              </a:rPr>
              <a:t>Appropriate parallel planning and engagement with palliative care</a:t>
            </a:r>
            <a:endParaRPr lang="en-GB" sz="4100" b="1" dirty="0">
              <a:latin typeface="Nunito" pitchFamily="2" charset="0"/>
            </a:endParaRPr>
          </a:p>
        </p:txBody>
      </p:sp>
      <p:sp>
        <p:nvSpPr>
          <p:cNvPr id="3" name="Content Placeholder 2">
            <a:extLst>
              <a:ext uri="{FF2B5EF4-FFF2-40B4-BE49-F238E27FC236}">
                <a16:creationId xmlns:a16="http://schemas.microsoft.com/office/drawing/2014/main" id="{EFF3C629-62EC-E381-8F06-C2B6B95A42B1}"/>
              </a:ext>
            </a:extLst>
          </p:cNvPr>
          <p:cNvSpPr>
            <a:spLocks noGrp="1"/>
          </p:cNvSpPr>
          <p:nvPr>
            <p:ph idx="1"/>
          </p:nvPr>
        </p:nvSpPr>
        <p:spPr>
          <a:xfrm>
            <a:off x="4965431" y="2278956"/>
            <a:ext cx="6308311" cy="3890350"/>
          </a:xfrm>
        </p:spPr>
        <p:txBody>
          <a:bodyPr>
            <a:normAutofit lnSpcReduction="10000"/>
          </a:bodyPr>
          <a:lstStyle/>
          <a:p>
            <a:r>
              <a:rPr lang="en-GB" sz="1800" dirty="0">
                <a:latin typeface="Arial Nova" panose="020B0504020202020204" pitchFamily="34" charset="0"/>
              </a:rPr>
              <a:t>Parallel planning is where palliative care is offered in parallel with (at the same time) and alongside curative treatment or treatment aimed at significantly prolonging life.</a:t>
            </a:r>
          </a:p>
          <a:p>
            <a:r>
              <a:rPr lang="en-GB" sz="1800" dirty="0">
                <a:latin typeface="Arial Nova" panose="020B0504020202020204" pitchFamily="34" charset="0"/>
              </a:rPr>
              <a:t>There were 109 reviews which reported no evidence of appropriate parallel planning and no engagement with palliative care from healthcare professionals. </a:t>
            </a:r>
          </a:p>
          <a:p>
            <a:r>
              <a:rPr lang="en-GB" sz="1800" dirty="0">
                <a:latin typeface="Arial Nova" panose="020B0504020202020204" pitchFamily="34" charset="0"/>
              </a:rPr>
              <a:t>Learning around improving parallel planning was reported in the reviews, often around the importance of earlier parallel planning and referral to the palliative care team. </a:t>
            </a:r>
          </a:p>
          <a:p>
            <a:r>
              <a:rPr lang="en-GB" sz="1800" dirty="0">
                <a:latin typeface="Arial Nova" panose="020B0504020202020204" pitchFamily="34" charset="0"/>
              </a:rPr>
              <a:t>A palliative care plan may be offered and discussed with the perinatal team / treating team without a referral to specialist palliative care services, as per the </a:t>
            </a:r>
            <a:r>
              <a:rPr lang="en-GB" sz="1800" u="sng" dirty="0">
                <a:latin typeface="Arial Nova" panose="020B0504020202020204" pitchFamily="34" charset="0"/>
                <a:hlinkClick r:id="rId3"/>
              </a:rPr>
              <a:t>BAPM Framework (2024) guidance</a:t>
            </a:r>
            <a:r>
              <a:rPr lang="en-GB" sz="1800" dirty="0">
                <a:latin typeface="Arial Nova" panose="020B0504020202020204" pitchFamily="34" charset="0"/>
              </a:rPr>
              <a:t> on perinatal palliative care. </a:t>
            </a:r>
          </a:p>
        </p:txBody>
      </p:sp>
      <p:pic>
        <p:nvPicPr>
          <p:cNvPr id="4" name="Picture 3" descr="A picture containing drawing&#10;&#10;Description automatically generated">
            <a:extLst>
              <a:ext uri="{FF2B5EF4-FFF2-40B4-BE49-F238E27FC236}">
                <a16:creationId xmlns:a16="http://schemas.microsoft.com/office/drawing/2014/main" id="{FB1A9692-BC64-5CDB-35FA-77B86E452B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4670" y="128291"/>
            <a:ext cx="729811" cy="201018"/>
          </a:xfrm>
          <a:prstGeom prst="rect">
            <a:avLst/>
          </a:prstGeom>
        </p:spPr>
      </p:pic>
      <p:sp>
        <p:nvSpPr>
          <p:cNvPr id="6" name="TextBox 5">
            <a:extLst>
              <a:ext uri="{FF2B5EF4-FFF2-40B4-BE49-F238E27FC236}">
                <a16:creationId xmlns:a16="http://schemas.microsoft.com/office/drawing/2014/main" id="{71356124-3271-BCD6-3A9E-110E8E87CBA4}"/>
              </a:ext>
            </a:extLst>
          </p:cNvPr>
          <p:cNvSpPr txBox="1"/>
          <p:nvPr/>
        </p:nvSpPr>
        <p:spPr>
          <a:xfrm>
            <a:off x="9994481" y="121561"/>
            <a:ext cx="2197519" cy="246221"/>
          </a:xfrm>
          <a:prstGeom prst="rect">
            <a:avLst/>
          </a:prstGeom>
          <a:noFill/>
        </p:spPr>
        <p:txBody>
          <a:bodyPr wrap="square" rtlCol="0">
            <a:spAutoFit/>
          </a:bodyPr>
          <a:lstStyle/>
          <a:p>
            <a:pPr>
              <a:spcAft>
                <a:spcPts val="600"/>
              </a:spcAft>
            </a:pPr>
            <a:r>
              <a:rPr lang="en-GB" sz="1000" dirty="0">
                <a:solidFill>
                  <a:srgbClr val="4BAA90"/>
                </a:solidFill>
                <a:latin typeface="Segoe UI" panose="020B0502040204020203" pitchFamily="34" charset="0"/>
                <a:cs typeface="Segoe UI" panose="020B0502040204020203" pitchFamily="34" charset="0"/>
              </a:rPr>
              <a:t>National Child Mortality Database </a:t>
            </a:r>
          </a:p>
        </p:txBody>
      </p:sp>
      <p:sp>
        <p:nvSpPr>
          <p:cNvPr id="10" name="TextBox 9">
            <a:extLst>
              <a:ext uri="{FF2B5EF4-FFF2-40B4-BE49-F238E27FC236}">
                <a16:creationId xmlns:a16="http://schemas.microsoft.com/office/drawing/2014/main" id="{5B99F4A9-85E1-AFBC-E840-11B88C1A2B45}"/>
              </a:ext>
            </a:extLst>
          </p:cNvPr>
          <p:cNvSpPr txBox="1"/>
          <p:nvPr/>
        </p:nvSpPr>
        <p:spPr>
          <a:xfrm>
            <a:off x="8364777" y="6346681"/>
            <a:ext cx="3504484" cy="400110"/>
          </a:xfrm>
          <a:prstGeom prst="rect">
            <a:avLst/>
          </a:prstGeom>
          <a:noFill/>
        </p:spPr>
        <p:txBody>
          <a:bodyPr wrap="square" rtlCol="0">
            <a:spAutoFit/>
          </a:bodyPr>
          <a:lstStyle/>
          <a:p>
            <a:pPr algn="r"/>
            <a:r>
              <a:rPr lang="en-GB" sz="2000" dirty="0">
                <a:solidFill>
                  <a:srgbClr val="4BAA90"/>
                </a:solidFill>
                <a:latin typeface="Arial Nova" panose="020B0504020202020204" pitchFamily="34" charset="0"/>
                <a:cs typeface="Segoe UI" panose="020B0502040204020203" pitchFamily="34" charset="0"/>
              </a:rPr>
              <a:t>@NCMD_England</a:t>
            </a:r>
          </a:p>
        </p:txBody>
      </p:sp>
      <p:pic>
        <p:nvPicPr>
          <p:cNvPr id="5" name="Picture 4">
            <a:extLst>
              <a:ext uri="{FF2B5EF4-FFF2-40B4-BE49-F238E27FC236}">
                <a16:creationId xmlns:a16="http://schemas.microsoft.com/office/drawing/2014/main" id="{FE85BCA8-9F77-4F3C-EBAE-D9B11A38D8F5}"/>
              </a:ext>
            </a:extLst>
          </p:cNvPr>
          <p:cNvPicPr>
            <a:picLocks noChangeAspect="1"/>
          </p:cNvPicPr>
          <p:nvPr/>
        </p:nvPicPr>
        <p:blipFill>
          <a:blip r:embed="rId5"/>
          <a:stretch>
            <a:fillRect/>
          </a:stretch>
        </p:blipFill>
        <p:spPr>
          <a:xfrm>
            <a:off x="640079" y="1440272"/>
            <a:ext cx="3869032" cy="3977456"/>
          </a:xfrm>
          <a:prstGeom prst="rect">
            <a:avLst/>
          </a:prstGeom>
        </p:spPr>
      </p:pic>
      <p:sp>
        <p:nvSpPr>
          <p:cNvPr id="7" name="TextBox 6">
            <a:extLst>
              <a:ext uri="{FF2B5EF4-FFF2-40B4-BE49-F238E27FC236}">
                <a16:creationId xmlns:a16="http://schemas.microsoft.com/office/drawing/2014/main" id="{100C6899-DC0A-A9BC-8FD8-85E3CCAAB8F9}"/>
              </a:ext>
            </a:extLst>
          </p:cNvPr>
          <p:cNvSpPr txBox="1"/>
          <p:nvPr/>
        </p:nvSpPr>
        <p:spPr>
          <a:xfrm>
            <a:off x="322739" y="6346681"/>
            <a:ext cx="3097763" cy="400110"/>
          </a:xfrm>
          <a:prstGeom prst="rect">
            <a:avLst/>
          </a:prstGeom>
          <a:noFill/>
        </p:spPr>
        <p:txBody>
          <a:bodyPr wrap="square" rtlCol="0">
            <a:spAutoFit/>
          </a:bodyPr>
          <a:lstStyle/>
          <a:p>
            <a:r>
              <a:rPr lang="en-GB" sz="2000" dirty="0">
                <a:solidFill>
                  <a:srgbClr val="4BAA90"/>
                </a:solidFill>
                <a:latin typeface="Arial Nova" panose="020B0504020202020204" pitchFamily="34" charset="0"/>
                <a:cs typeface="Segoe UI" panose="020B0502040204020203" pitchFamily="34" charset="0"/>
              </a:rPr>
              <a:t>www.ncmd.info</a:t>
            </a:r>
          </a:p>
        </p:txBody>
      </p:sp>
    </p:spTree>
    <p:extLst>
      <p:ext uri="{BB962C8B-B14F-4D97-AF65-F5344CB8AC3E}">
        <p14:creationId xmlns:p14="http://schemas.microsoft.com/office/powerpoint/2010/main" val="339179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4A77C-3ACE-4031-A1C2-3DA2AF1065CD}"/>
              </a:ext>
            </a:extLst>
          </p:cNvPr>
          <p:cNvSpPr>
            <a:spLocks noGrp="1"/>
          </p:cNvSpPr>
          <p:nvPr>
            <p:ph type="title"/>
          </p:nvPr>
        </p:nvSpPr>
        <p:spPr>
          <a:xfrm>
            <a:off x="4965431" y="793625"/>
            <a:ext cx="6586491" cy="1257405"/>
          </a:xfrm>
        </p:spPr>
        <p:txBody>
          <a:bodyPr anchor="b">
            <a:normAutofit fontScale="90000"/>
          </a:bodyPr>
          <a:lstStyle/>
          <a:p>
            <a:r>
              <a:rPr lang="en-GB" sz="4400" b="1" dirty="0">
                <a:latin typeface="Nunito" pitchFamily="2" charset="0"/>
              </a:rPr>
              <a:t>Appropriate parallel planning and engagement with palliative care</a:t>
            </a:r>
            <a:endParaRPr lang="en-GB" sz="4100" b="1" dirty="0">
              <a:latin typeface="Nunito" pitchFamily="2" charset="0"/>
            </a:endParaRPr>
          </a:p>
        </p:txBody>
      </p:sp>
      <p:sp>
        <p:nvSpPr>
          <p:cNvPr id="3" name="Content Placeholder 2">
            <a:extLst>
              <a:ext uri="{FF2B5EF4-FFF2-40B4-BE49-F238E27FC236}">
                <a16:creationId xmlns:a16="http://schemas.microsoft.com/office/drawing/2014/main" id="{F7E910B3-0CCF-4979-8040-325A8A1ECEED}"/>
              </a:ext>
            </a:extLst>
          </p:cNvPr>
          <p:cNvSpPr>
            <a:spLocks noGrp="1"/>
          </p:cNvSpPr>
          <p:nvPr>
            <p:ph idx="1"/>
          </p:nvPr>
        </p:nvSpPr>
        <p:spPr>
          <a:xfrm>
            <a:off x="4965431" y="2438400"/>
            <a:ext cx="6308311" cy="3785419"/>
          </a:xfrm>
        </p:spPr>
        <p:txBody>
          <a:bodyPr>
            <a:normAutofit/>
          </a:bodyPr>
          <a:lstStyle/>
          <a:p>
            <a:r>
              <a:rPr lang="en-GB" sz="1800" dirty="0">
                <a:latin typeface="Arial Nova" panose="020B0504020202020204" pitchFamily="34" charset="0"/>
              </a:rPr>
              <a:t>CDOPs reported missed opportunities to instigate parallel planning during previous hospital admissions and highlighted the need for increased knowledge of hospital teams. </a:t>
            </a:r>
          </a:p>
          <a:p>
            <a:r>
              <a:rPr lang="en-GB" sz="1800" dirty="0">
                <a:latin typeface="Arial Nova" panose="020B0504020202020204" pitchFamily="34" charset="0"/>
              </a:rPr>
              <a:t>CDOPs highlighted cases where parallel planning and palliative care were offered but declined. This could be due to many different reasons, such as preference for acute intervention and curative treatment. </a:t>
            </a:r>
          </a:p>
          <a:p>
            <a:r>
              <a:rPr lang="en-GB" sz="1800" dirty="0">
                <a:latin typeface="Arial Nova" panose="020B0504020202020204" pitchFamily="34" charset="0"/>
              </a:rPr>
              <a:t>It is possible that one factor may be how well the offer of palliative care is made by healthcare professionals. Embedding palliative care in clinical teams can improve the understanding that palliative care is an integral part of the overall care for the child.</a:t>
            </a:r>
          </a:p>
        </p:txBody>
      </p:sp>
      <p:pic>
        <p:nvPicPr>
          <p:cNvPr id="4" name="Picture 3" descr="A picture containing drawing&#10;&#10;Description automatically generated">
            <a:extLst>
              <a:ext uri="{FF2B5EF4-FFF2-40B4-BE49-F238E27FC236}">
                <a16:creationId xmlns:a16="http://schemas.microsoft.com/office/drawing/2014/main" id="{ED28EB4B-C876-993A-5757-CC13F15ED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670" y="128291"/>
            <a:ext cx="729811" cy="201018"/>
          </a:xfrm>
          <a:prstGeom prst="rect">
            <a:avLst/>
          </a:prstGeom>
        </p:spPr>
      </p:pic>
      <p:sp>
        <p:nvSpPr>
          <p:cNvPr id="6" name="TextBox 5">
            <a:extLst>
              <a:ext uri="{FF2B5EF4-FFF2-40B4-BE49-F238E27FC236}">
                <a16:creationId xmlns:a16="http://schemas.microsoft.com/office/drawing/2014/main" id="{206270BC-549A-2BCC-CCAF-F0E713EDC7C6}"/>
              </a:ext>
            </a:extLst>
          </p:cNvPr>
          <p:cNvSpPr txBox="1"/>
          <p:nvPr/>
        </p:nvSpPr>
        <p:spPr>
          <a:xfrm>
            <a:off x="9994481" y="121561"/>
            <a:ext cx="2197519" cy="246221"/>
          </a:xfrm>
          <a:prstGeom prst="rect">
            <a:avLst/>
          </a:prstGeom>
          <a:noFill/>
        </p:spPr>
        <p:txBody>
          <a:bodyPr wrap="square" rtlCol="0">
            <a:spAutoFit/>
          </a:bodyPr>
          <a:lstStyle/>
          <a:p>
            <a:pPr>
              <a:spcAft>
                <a:spcPts val="600"/>
              </a:spcAft>
            </a:pPr>
            <a:r>
              <a:rPr lang="en-GB" sz="1000" dirty="0">
                <a:solidFill>
                  <a:srgbClr val="4BAA90"/>
                </a:solidFill>
                <a:latin typeface="Segoe UI" panose="020B0502040204020203" pitchFamily="34" charset="0"/>
                <a:cs typeface="Segoe UI" panose="020B0502040204020203" pitchFamily="34" charset="0"/>
              </a:rPr>
              <a:t>National Child Mortality Database </a:t>
            </a:r>
          </a:p>
        </p:txBody>
      </p:sp>
      <p:sp>
        <p:nvSpPr>
          <p:cNvPr id="10" name="TextBox 9">
            <a:extLst>
              <a:ext uri="{FF2B5EF4-FFF2-40B4-BE49-F238E27FC236}">
                <a16:creationId xmlns:a16="http://schemas.microsoft.com/office/drawing/2014/main" id="{65885A90-0639-9B33-853E-13D57C972FFD}"/>
              </a:ext>
            </a:extLst>
          </p:cNvPr>
          <p:cNvSpPr txBox="1"/>
          <p:nvPr/>
        </p:nvSpPr>
        <p:spPr>
          <a:xfrm>
            <a:off x="8364777" y="6346681"/>
            <a:ext cx="3504484" cy="400110"/>
          </a:xfrm>
          <a:prstGeom prst="rect">
            <a:avLst/>
          </a:prstGeom>
          <a:noFill/>
        </p:spPr>
        <p:txBody>
          <a:bodyPr wrap="square" rtlCol="0">
            <a:spAutoFit/>
          </a:bodyPr>
          <a:lstStyle/>
          <a:p>
            <a:pPr algn="r"/>
            <a:r>
              <a:rPr lang="en-GB" sz="2000" dirty="0">
                <a:solidFill>
                  <a:srgbClr val="4BAA90"/>
                </a:solidFill>
                <a:latin typeface="Arial Nova" panose="020B0504020202020204" pitchFamily="34" charset="0"/>
                <a:cs typeface="Segoe UI" panose="020B0502040204020203" pitchFamily="34" charset="0"/>
              </a:rPr>
              <a:t>@NCMD_England</a:t>
            </a:r>
          </a:p>
        </p:txBody>
      </p:sp>
      <p:pic>
        <p:nvPicPr>
          <p:cNvPr id="7" name="Picture 6">
            <a:extLst>
              <a:ext uri="{FF2B5EF4-FFF2-40B4-BE49-F238E27FC236}">
                <a16:creationId xmlns:a16="http://schemas.microsoft.com/office/drawing/2014/main" id="{4215B996-7468-16D5-6AE7-DA9BD2991425}"/>
              </a:ext>
            </a:extLst>
          </p:cNvPr>
          <p:cNvPicPr>
            <a:picLocks noChangeAspect="1"/>
          </p:cNvPicPr>
          <p:nvPr/>
        </p:nvPicPr>
        <p:blipFill>
          <a:blip r:embed="rId4"/>
          <a:stretch>
            <a:fillRect/>
          </a:stretch>
        </p:blipFill>
        <p:spPr>
          <a:xfrm>
            <a:off x="640079" y="1440272"/>
            <a:ext cx="3869032" cy="3977456"/>
          </a:xfrm>
          <a:prstGeom prst="rect">
            <a:avLst/>
          </a:prstGeom>
        </p:spPr>
      </p:pic>
      <p:sp>
        <p:nvSpPr>
          <p:cNvPr id="8" name="TextBox 7">
            <a:extLst>
              <a:ext uri="{FF2B5EF4-FFF2-40B4-BE49-F238E27FC236}">
                <a16:creationId xmlns:a16="http://schemas.microsoft.com/office/drawing/2014/main" id="{BDF304A0-4C4B-9156-C135-64D6A73C1D7A}"/>
              </a:ext>
            </a:extLst>
          </p:cNvPr>
          <p:cNvSpPr txBox="1"/>
          <p:nvPr/>
        </p:nvSpPr>
        <p:spPr>
          <a:xfrm>
            <a:off x="322739" y="6346681"/>
            <a:ext cx="3097763" cy="400110"/>
          </a:xfrm>
          <a:prstGeom prst="rect">
            <a:avLst/>
          </a:prstGeom>
          <a:noFill/>
        </p:spPr>
        <p:txBody>
          <a:bodyPr wrap="square" rtlCol="0">
            <a:spAutoFit/>
          </a:bodyPr>
          <a:lstStyle/>
          <a:p>
            <a:r>
              <a:rPr lang="en-GB" sz="2000" dirty="0">
                <a:solidFill>
                  <a:srgbClr val="4BAA90"/>
                </a:solidFill>
                <a:latin typeface="Arial Nova" panose="020B0504020202020204" pitchFamily="34" charset="0"/>
                <a:cs typeface="Segoe UI" panose="020B0502040204020203" pitchFamily="34" charset="0"/>
              </a:rPr>
              <a:t>www.ncmd.info</a:t>
            </a:r>
          </a:p>
        </p:txBody>
      </p:sp>
    </p:spTree>
    <p:extLst>
      <p:ext uri="{BB962C8B-B14F-4D97-AF65-F5344CB8AC3E}">
        <p14:creationId xmlns:p14="http://schemas.microsoft.com/office/powerpoint/2010/main" val="3312644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6FE94-7A8C-C0CC-4766-3919261A5B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80DC0B-6048-546A-F799-7CA5B93620E3}"/>
              </a:ext>
            </a:extLst>
          </p:cNvPr>
          <p:cNvSpPr>
            <a:spLocks noGrp="1"/>
          </p:cNvSpPr>
          <p:nvPr>
            <p:ph type="title"/>
          </p:nvPr>
        </p:nvSpPr>
        <p:spPr>
          <a:xfrm>
            <a:off x="4965431" y="793625"/>
            <a:ext cx="6586491" cy="1257405"/>
          </a:xfrm>
        </p:spPr>
        <p:txBody>
          <a:bodyPr anchor="b">
            <a:normAutofit fontScale="90000"/>
          </a:bodyPr>
          <a:lstStyle/>
          <a:p>
            <a:r>
              <a:rPr lang="en-GB" sz="4400" b="1" dirty="0">
                <a:latin typeface="Nunito" pitchFamily="2" charset="0"/>
              </a:rPr>
              <a:t>Appropriate parallel planning and engagement with palliative care</a:t>
            </a:r>
            <a:endParaRPr lang="en-GB" sz="4100" b="1" dirty="0">
              <a:latin typeface="Nunito" pitchFamily="2" charset="0"/>
            </a:endParaRPr>
          </a:p>
        </p:txBody>
      </p:sp>
      <p:sp>
        <p:nvSpPr>
          <p:cNvPr id="3" name="Content Placeholder 2">
            <a:extLst>
              <a:ext uri="{FF2B5EF4-FFF2-40B4-BE49-F238E27FC236}">
                <a16:creationId xmlns:a16="http://schemas.microsoft.com/office/drawing/2014/main" id="{A298A642-5DCA-3B1E-82DB-DDC4E9D80A36}"/>
              </a:ext>
            </a:extLst>
          </p:cNvPr>
          <p:cNvSpPr>
            <a:spLocks noGrp="1"/>
          </p:cNvSpPr>
          <p:nvPr>
            <p:ph idx="1"/>
          </p:nvPr>
        </p:nvSpPr>
        <p:spPr>
          <a:xfrm>
            <a:off x="4965431" y="2438400"/>
            <a:ext cx="6308311" cy="3785419"/>
          </a:xfrm>
        </p:spPr>
        <p:txBody>
          <a:bodyPr>
            <a:normAutofit/>
          </a:bodyPr>
          <a:lstStyle/>
          <a:p>
            <a:r>
              <a:rPr lang="en-GB" sz="1800" dirty="0"/>
              <a:t>Reviews also highlighted that if there is a diagnosis of a life-limiting condition during pregnancy, then there is a need to consider parallel planning and potential involvement of palliative care teams in the antenatal period. There were examples in the reviews of fragmentation of care, where those caring for the family after birth had not been involved during the pregnancy.</a:t>
            </a:r>
          </a:p>
        </p:txBody>
      </p:sp>
      <p:pic>
        <p:nvPicPr>
          <p:cNvPr id="4" name="Picture 3" descr="A picture containing drawing&#10;&#10;Description automatically generated">
            <a:extLst>
              <a:ext uri="{FF2B5EF4-FFF2-40B4-BE49-F238E27FC236}">
                <a16:creationId xmlns:a16="http://schemas.microsoft.com/office/drawing/2014/main" id="{A7337D8D-FD90-A9FB-69A9-641BD5A65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670" y="128291"/>
            <a:ext cx="729811" cy="201018"/>
          </a:xfrm>
          <a:prstGeom prst="rect">
            <a:avLst/>
          </a:prstGeom>
        </p:spPr>
      </p:pic>
      <p:sp>
        <p:nvSpPr>
          <p:cNvPr id="6" name="TextBox 5">
            <a:extLst>
              <a:ext uri="{FF2B5EF4-FFF2-40B4-BE49-F238E27FC236}">
                <a16:creationId xmlns:a16="http://schemas.microsoft.com/office/drawing/2014/main" id="{7AD34F7C-EF54-D40B-8604-0AA7101CA180}"/>
              </a:ext>
            </a:extLst>
          </p:cNvPr>
          <p:cNvSpPr txBox="1"/>
          <p:nvPr/>
        </p:nvSpPr>
        <p:spPr>
          <a:xfrm>
            <a:off x="9994481" y="121561"/>
            <a:ext cx="2197519" cy="246221"/>
          </a:xfrm>
          <a:prstGeom prst="rect">
            <a:avLst/>
          </a:prstGeom>
          <a:noFill/>
        </p:spPr>
        <p:txBody>
          <a:bodyPr wrap="square" rtlCol="0">
            <a:spAutoFit/>
          </a:bodyPr>
          <a:lstStyle/>
          <a:p>
            <a:pPr>
              <a:spcAft>
                <a:spcPts val="600"/>
              </a:spcAft>
            </a:pPr>
            <a:r>
              <a:rPr lang="en-GB" sz="1000" dirty="0">
                <a:solidFill>
                  <a:srgbClr val="4BAA90"/>
                </a:solidFill>
                <a:latin typeface="Segoe UI" panose="020B0502040204020203" pitchFamily="34" charset="0"/>
                <a:cs typeface="Segoe UI" panose="020B0502040204020203" pitchFamily="34" charset="0"/>
              </a:rPr>
              <a:t>National Child Mortality Database </a:t>
            </a:r>
          </a:p>
        </p:txBody>
      </p:sp>
      <p:sp>
        <p:nvSpPr>
          <p:cNvPr id="9" name="TextBox 8">
            <a:extLst>
              <a:ext uri="{FF2B5EF4-FFF2-40B4-BE49-F238E27FC236}">
                <a16:creationId xmlns:a16="http://schemas.microsoft.com/office/drawing/2014/main" id="{EE9B490B-5BAA-DA48-A1CD-A849FB3F93AA}"/>
              </a:ext>
            </a:extLst>
          </p:cNvPr>
          <p:cNvSpPr txBox="1"/>
          <p:nvPr/>
        </p:nvSpPr>
        <p:spPr>
          <a:xfrm>
            <a:off x="322739" y="6346681"/>
            <a:ext cx="3097763" cy="400110"/>
          </a:xfrm>
          <a:prstGeom prst="rect">
            <a:avLst/>
          </a:prstGeom>
          <a:noFill/>
        </p:spPr>
        <p:txBody>
          <a:bodyPr wrap="square" rtlCol="0">
            <a:spAutoFit/>
          </a:bodyPr>
          <a:lstStyle/>
          <a:p>
            <a:r>
              <a:rPr lang="en-GB" sz="2000" dirty="0">
                <a:solidFill>
                  <a:srgbClr val="4BAA90"/>
                </a:solidFill>
                <a:latin typeface="Arial Nova" panose="020B0504020202020204" pitchFamily="34" charset="0"/>
                <a:cs typeface="Segoe UI" panose="020B0502040204020203" pitchFamily="34" charset="0"/>
              </a:rPr>
              <a:t>www.ncmd.info</a:t>
            </a:r>
          </a:p>
        </p:txBody>
      </p:sp>
      <p:sp>
        <p:nvSpPr>
          <p:cNvPr id="10" name="TextBox 9">
            <a:extLst>
              <a:ext uri="{FF2B5EF4-FFF2-40B4-BE49-F238E27FC236}">
                <a16:creationId xmlns:a16="http://schemas.microsoft.com/office/drawing/2014/main" id="{D4D64947-35CE-EC91-5F5B-BC3730C3F8B1}"/>
              </a:ext>
            </a:extLst>
          </p:cNvPr>
          <p:cNvSpPr txBox="1"/>
          <p:nvPr/>
        </p:nvSpPr>
        <p:spPr>
          <a:xfrm>
            <a:off x="8364777" y="6346681"/>
            <a:ext cx="3504484" cy="400110"/>
          </a:xfrm>
          <a:prstGeom prst="rect">
            <a:avLst/>
          </a:prstGeom>
          <a:noFill/>
        </p:spPr>
        <p:txBody>
          <a:bodyPr wrap="square" rtlCol="0">
            <a:spAutoFit/>
          </a:bodyPr>
          <a:lstStyle/>
          <a:p>
            <a:pPr algn="r"/>
            <a:r>
              <a:rPr lang="en-GB" sz="2000" dirty="0">
                <a:solidFill>
                  <a:srgbClr val="4BAA90"/>
                </a:solidFill>
                <a:latin typeface="Arial Nova" panose="020B0504020202020204" pitchFamily="34" charset="0"/>
                <a:cs typeface="Segoe UI" panose="020B0502040204020203" pitchFamily="34" charset="0"/>
              </a:rPr>
              <a:t>@NCMD_England</a:t>
            </a:r>
          </a:p>
        </p:txBody>
      </p:sp>
      <p:pic>
        <p:nvPicPr>
          <p:cNvPr id="7" name="Picture 6">
            <a:extLst>
              <a:ext uri="{FF2B5EF4-FFF2-40B4-BE49-F238E27FC236}">
                <a16:creationId xmlns:a16="http://schemas.microsoft.com/office/drawing/2014/main" id="{8E7DA966-73D2-34ED-11EC-1467B9AE3F23}"/>
              </a:ext>
            </a:extLst>
          </p:cNvPr>
          <p:cNvPicPr>
            <a:picLocks noChangeAspect="1"/>
          </p:cNvPicPr>
          <p:nvPr/>
        </p:nvPicPr>
        <p:blipFill>
          <a:blip r:embed="rId4"/>
          <a:stretch>
            <a:fillRect/>
          </a:stretch>
        </p:blipFill>
        <p:spPr>
          <a:xfrm>
            <a:off x="640079" y="1440272"/>
            <a:ext cx="3869032" cy="3977456"/>
          </a:xfrm>
          <a:prstGeom prst="rect">
            <a:avLst/>
          </a:prstGeom>
        </p:spPr>
      </p:pic>
    </p:spTree>
    <p:extLst>
      <p:ext uri="{BB962C8B-B14F-4D97-AF65-F5344CB8AC3E}">
        <p14:creationId xmlns:p14="http://schemas.microsoft.com/office/powerpoint/2010/main" val="521402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6E7B5-348C-F8B2-079F-462806856B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F9B1FE-7EC9-F63A-BA62-3BF9A93D8B98}"/>
              </a:ext>
            </a:extLst>
          </p:cNvPr>
          <p:cNvSpPr>
            <a:spLocks noGrp="1"/>
          </p:cNvSpPr>
          <p:nvPr>
            <p:ph type="title"/>
          </p:nvPr>
        </p:nvSpPr>
        <p:spPr>
          <a:xfrm>
            <a:off x="4965431" y="244671"/>
            <a:ext cx="6586491" cy="1257405"/>
          </a:xfrm>
        </p:spPr>
        <p:txBody>
          <a:bodyPr anchor="b">
            <a:normAutofit fontScale="90000"/>
          </a:bodyPr>
          <a:lstStyle/>
          <a:p>
            <a:r>
              <a:rPr lang="en-GB" sz="4400" b="1" dirty="0">
                <a:latin typeface="Nunito" pitchFamily="2" charset="0"/>
              </a:rPr>
              <a:t>Named medical specialist</a:t>
            </a:r>
            <a:endParaRPr lang="en-GB" sz="4100" b="1" dirty="0">
              <a:latin typeface="Nunito" pitchFamily="2" charset="0"/>
            </a:endParaRPr>
          </a:p>
        </p:txBody>
      </p:sp>
      <p:sp>
        <p:nvSpPr>
          <p:cNvPr id="3" name="Content Placeholder 2">
            <a:extLst>
              <a:ext uri="{FF2B5EF4-FFF2-40B4-BE49-F238E27FC236}">
                <a16:creationId xmlns:a16="http://schemas.microsoft.com/office/drawing/2014/main" id="{B6CCFBC2-D2D1-BF5B-281C-FD324E80FFEE}"/>
              </a:ext>
            </a:extLst>
          </p:cNvPr>
          <p:cNvSpPr>
            <a:spLocks noGrp="1"/>
          </p:cNvSpPr>
          <p:nvPr>
            <p:ph idx="1"/>
          </p:nvPr>
        </p:nvSpPr>
        <p:spPr>
          <a:xfrm>
            <a:off x="4965431" y="2051030"/>
            <a:ext cx="6308311" cy="4172789"/>
          </a:xfrm>
        </p:spPr>
        <p:txBody>
          <a:bodyPr>
            <a:normAutofit/>
          </a:bodyPr>
          <a:lstStyle/>
          <a:p>
            <a:r>
              <a:rPr lang="en-GB" sz="1800" u="sng" dirty="0">
                <a:latin typeface="Arial Nova" panose="020B0504020202020204" pitchFamily="34" charset="0"/>
                <a:hlinkClick r:id="rId3"/>
              </a:rPr>
              <a:t>NICE Quality Standard 160</a:t>
            </a:r>
            <a:r>
              <a:rPr lang="en-GB" sz="1800" dirty="0">
                <a:latin typeface="Arial Nova" panose="020B0504020202020204" pitchFamily="34" charset="0"/>
              </a:rPr>
              <a:t> states that children and young people with a life-limiting condition should have a named medical specialist responsible for leading and co-ordinating the care of the child. This is reiterated in the </a:t>
            </a:r>
            <a:r>
              <a:rPr lang="en-GB" sz="1800" u="sng" dirty="0">
                <a:latin typeface="Arial Nova" panose="020B0504020202020204" pitchFamily="34" charset="0"/>
                <a:hlinkClick r:id="rId4"/>
              </a:rPr>
              <a:t>framework for palliative care in perinatal medicine</a:t>
            </a:r>
            <a:r>
              <a:rPr lang="en-GB" sz="1800" dirty="0">
                <a:latin typeface="Arial Nova" panose="020B0504020202020204" pitchFamily="34" charset="0"/>
              </a:rPr>
              <a:t> by the British Association of Perinatal Medicine.</a:t>
            </a:r>
          </a:p>
          <a:p>
            <a:pPr marL="0" indent="0">
              <a:buNone/>
            </a:pPr>
            <a:endParaRPr lang="en-GB" sz="1800" dirty="0">
              <a:latin typeface="Arial Nova" panose="020B0504020202020204" pitchFamily="34" charset="0"/>
            </a:endParaRPr>
          </a:p>
          <a:p>
            <a:r>
              <a:rPr lang="en-GB" sz="1800" dirty="0">
                <a:latin typeface="Arial Nova" panose="020B0504020202020204" pitchFamily="34" charset="0"/>
              </a:rPr>
              <a:t>The importance of having a named medical specialist for each child was highlighted in the reviews. The absence of a named medical specialist may lead to poor co-ordination and oversight of care across services, difficulties in communication, lack of advocacy for the family, and potential missed opportunities to consider a long-term view of a child’s health status, especially their trajectory towards the end of life. </a:t>
            </a:r>
          </a:p>
        </p:txBody>
      </p:sp>
      <p:pic>
        <p:nvPicPr>
          <p:cNvPr id="4" name="Picture 3" descr="A picture containing drawing&#10;&#10;Description automatically generated">
            <a:extLst>
              <a:ext uri="{FF2B5EF4-FFF2-40B4-BE49-F238E27FC236}">
                <a16:creationId xmlns:a16="http://schemas.microsoft.com/office/drawing/2014/main" id="{20FFF630-7764-C900-0C4D-608B3E91F7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4670" y="128291"/>
            <a:ext cx="729811" cy="201018"/>
          </a:xfrm>
          <a:prstGeom prst="rect">
            <a:avLst/>
          </a:prstGeom>
        </p:spPr>
      </p:pic>
      <p:sp>
        <p:nvSpPr>
          <p:cNvPr id="6" name="TextBox 5">
            <a:extLst>
              <a:ext uri="{FF2B5EF4-FFF2-40B4-BE49-F238E27FC236}">
                <a16:creationId xmlns:a16="http://schemas.microsoft.com/office/drawing/2014/main" id="{2839A522-ABE9-25AC-A1B2-8EE367A9DF8E}"/>
              </a:ext>
            </a:extLst>
          </p:cNvPr>
          <p:cNvSpPr txBox="1"/>
          <p:nvPr/>
        </p:nvSpPr>
        <p:spPr>
          <a:xfrm>
            <a:off x="9994481" y="121561"/>
            <a:ext cx="2197519" cy="246221"/>
          </a:xfrm>
          <a:prstGeom prst="rect">
            <a:avLst/>
          </a:prstGeom>
          <a:noFill/>
        </p:spPr>
        <p:txBody>
          <a:bodyPr wrap="square" rtlCol="0">
            <a:spAutoFit/>
          </a:bodyPr>
          <a:lstStyle/>
          <a:p>
            <a:pPr>
              <a:spcAft>
                <a:spcPts val="600"/>
              </a:spcAft>
            </a:pPr>
            <a:r>
              <a:rPr lang="en-GB" sz="1000" dirty="0">
                <a:solidFill>
                  <a:srgbClr val="4BAA90"/>
                </a:solidFill>
                <a:latin typeface="Segoe UI" panose="020B0502040204020203" pitchFamily="34" charset="0"/>
                <a:cs typeface="Segoe UI" panose="020B0502040204020203" pitchFamily="34" charset="0"/>
              </a:rPr>
              <a:t>National Child Mortality Database </a:t>
            </a:r>
          </a:p>
        </p:txBody>
      </p:sp>
      <p:sp>
        <p:nvSpPr>
          <p:cNvPr id="9" name="TextBox 8">
            <a:extLst>
              <a:ext uri="{FF2B5EF4-FFF2-40B4-BE49-F238E27FC236}">
                <a16:creationId xmlns:a16="http://schemas.microsoft.com/office/drawing/2014/main" id="{7F596031-4703-22AD-BED0-D3F73D218D60}"/>
              </a:ext>
            </a:extLst>
          </p:cNvPr>
          <p:cNvSpPr txBox="1"/>
          <p:nvPr/>
        </p:nvSpPr>
        <p:spPr>
          <a:xfrm>
            <a:off x="322739" y="6346681"/>
            <a:ext cx="3097763" cy="400110"/>
          </a:xfrm>
          <a:prstGeom prst="rect">
            <a:avLst/>
          </a:prstGeom>
          <a:noFill/>
        </p:spPr>
        <p:txBody>
          <a:bodyPr wrap="square" rtlCol="0">
            <a:spAutoFit/>
          </a:bodyPr>
          <a:lstStyle/>
          <a:p>
            <a:r>
              <a:rPr lang="en-GB" sz="2000" dirty="0">
                <a:solidFill>
                  <a:srgbClr val="4BAA90"/>
                </a:solidFill>
                <a:latin typeface="Arial Nova" panose="020B0504020202020204" pitchFamily="34" charset="0"/>
                <a:cs typeface="Segoe UI" panose="020B0502040204020203" pitchFamily="34" charset="0"/>
              </a:rPr>
              <a:t>www.ncmd.info</a:t>
            </a:r>
          </a:p>
        </p:txBody>
      </p:sp>
      <p:sp>
        <p:nvSpPr>
          <p:cNvPr id="10" name="TextBox 9">
            <a:extLst>
              <a:ext uri="{FF2B5EF4-FFF2-40B4-BE49-F238E27FC236}">
                <a16:creationId xmlns:a16="http://schemas.microsoft.com/office/drawing/2014/main" id="{0899F2F8-C743-1D3A-D89E-B363EDB91D13}"/>
              </a:ext>
            </a:extLst>
          </p:cNvPr>
          <p:cNvSpPr txBox="1"/>
          <p:nvPr/>
        </p:nvSpPr>
        <p:spPr>
          <a:xfrm>
            <a:off x="8364777" y="6346681"/>
            <a:ext cx="3504484" cy="400110"/>
          </a:xfrm>
          <a:prstGeom prst="rect">
            <a:avLst/>
          </a:prstGeom>
          <a:noFill/>
        </p:spPr>
        <p:txBody>
          <a:bodyPr wrap="square" rtlCol="0">
            <a:spAutoFit/>
          </a:bodyPr>
          <a:lstStyle/>
          <a:p>
            <a:pPr algn="r"/>
            <a:r>
              <a:rPr lang="en-GB" sz="2000" dirty="0">
                <a:solidFill>
                  <a:srgbClr val="4BAA90"/>
                </a:solidFill>
                <a:latin typeface="Arial Nova" panose="020B0504020202020204" pitchFamily="34" charset="0"/>
                <a:cs typeface="Segoe UI" panose="020B0502040204020203" pitchFamily="34" charset="0"/>
              </a:rPr>
              <a:t>@NCMD_England</a:t>
            </a:r>
          </a:p>
        </p:txBody>
      </p:sp>
      <p:pic>
        <p:nvPicPr>
          <p:cNvPr id="7" name="Picture 6">
            <a:extLst>
              <a:ext uri="{FF2B5EF4-FFF2-40B4-BE49-F238E27FC236}">
                <a16:creationId xmlns:a16="http://schemas.microsoft.com/office/drawing/2014/main" id="{41EE1F4A-967B-CA47-138D-13F8870DFEF3}"/>
              </a:ext>
            </a:extLst>
          </p:cNvPr>
          <p:cNvPicPr>
            <a:picLocks noChangeAspect="1"/>
          </p:cNvPicPr>
          <p:nvPr/>
        </p:nvPicPr>
        <p:blipFill>
          <a:blip r:embed="rId6"/>
          <a:stretch>
            <a:fillRect/>
          </a:stretch>
        </p:blipFill>
        <p:spPr>
          <a:xfrm>
            <a:off x="256633" y="1778329"/>
            <a:ext cx="4521792" cy="3785419"/>
          </a:xfrm>
          <a:prstGeom prst="rect">
            <a:avLst/>
          </a:prstGeom>
        </p:spPr>
      </p:pic>
    </p:spTree>
    <p:extLst>
      <p:ext uri="{BB962C8B-B14F-4D97-AF65-F5344CB8AC3E}">
        <p14:creationId xmlns:p14="http://schemas.microsoft.com/office/powerpoint/2010/main" val="2421922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4579F-C4C0-C748-C94A-905100A9AF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26D3BA-5911-283D-9436-1681648C85CB}"/>
              </a:ext>
            </a:extLst>
          </p:cNvPr>
          <p:cNvSpPr>
            <a:spLocks noGrp="1"/>
          </p:cNvSpPr>
          <p:nvPr>
            <p:ph type="title"/>
          </p:nvPr>
        </p:nvSpPr>
        <p:spPr>
          <a:xfrm>
            <a:off x="2802754" y="145686"/>
            <a:ext cx="6586491" cy="1257405"/>
          </a:xfrm>
        </p:spPr>
        <p:txBody>
          <a:bodyPr anchor="b">
            <a:normAutofit/>
          </a:bodyPr>
          <a:lstStyle/>
          <a:p>
            <a:r>
              <a:rPr lang="en-GB" b="1" dirty="0">
                <a:latin typeface="Nunito" pitchFamily="2" charset="0"/>
              </a:rPr>
              <a:t>Advance care planning</a:t>
            </a:r>
            <a:endParaRPr lang="en-GB" sz="4100" b="1" dirty="0">
              <a:latin typeface="Nunito" pitchFamily="2" charset="0"/>
            </a:endParaRPr>
          </a:p>
        </p:txBody>
      </p:sp>
      <p:sp>
        <p:nvSpPr>
          <p:cNvPr id="3" name="Content Placeholder 2">
            <a:extLst>
              <a:ext uri="{FF2B5EF4-FFF2-40B4-BE49-F238E27FC236}">
                <a16:creationId xmlns:a16="http://schemas.microsoft.com/office/drawing/2014/main" id="{AE869C96-CFEA-8B45-694B-FDE3ED3207AA}"/>
              </a:ext>
            </a:extLst>
          </p:cNvPr>
          <p:cNvSpPr>
            <a:spLocks noGrp="1"/>
          </p:cNvSpPr>
          <p:nvPr>
            <p:ph idx="1"/>
          </p:nvPr>
        </p:nvSpPr>
        <p:spPr>
          <a:xfrm>
            <a:off x="671333" y="1536290"/>
            <a:ext cx="10602410" cy="4586718"/>
          </a:xfrm>
        </p:spPr>
        <p:txBody>
          <a:bodyPr>
            <a:normAutofit/>
          </a:bodyPr>
          <a:lstStyle/>
          <a:p>
            <a:r>
              <a:rPr lang="en-GB" sz="1800" dirty="0">
                <a:latin typeface="Arial Nova" panose="020B0504020202020204" pitchFamily="34" charset="0"/>
              </a:rPr>
              <a:t>Advance care planning offers children, young people and their parents and carers the opportunity to plan future care, support and wishes and involves developing and recording an advance care plan (ACP). It is an important part of the care for children with life-limiting conditions as outlined in the </a:t>
            </a:r>
            <a:r>
              <a:rPr lang="en-GB" sz="1800" u="sng" dirty="0">
                <a:latin typeface="Arial Nova" panose="020B0504020202020204" pitchFamily="34" charset="0"/>
                <a:hlinkClick r:id="rId3"/>
              </a:rPr>
              <a:t>NICE guidance NG61</a:t>
            </a:r>
            <a:r>
              <a:rPr lang="en-GB" sz="1800" dirty="0">
                <a:latin typeface="Arial Nova" panose="020B0504020202020204" pitchFamily="34" charset="0"/>
              </a:rPr>
              <a:t>  </a:t>
            </a:r>
          </a:p>
          <a:p>
            <a:pPr marL="0" indent="0">
              <a:buNone/>
            </a:pPr>
            <a:endParaRPr lang="en-GB" sz="1800" dirty="0">
              <a:latin typeface="Arial Nova" panose="020B0504020202020204" pitchFamily="34" charset="0"/>
            </a:endParaRPr>
          </a:p>
          <a:p>
            <a:r>
              <a:rPr lang="en-GB" sz="1800" dirty="0">
                <a:latin typeface="Arial Nova" panose="020B0504020202020204" pitchFamily="34" charset="0"/>
              </a:rPr>
              <a:t>CDOPs have identified 235 cases where there was no ACP in place at the time of the child’s death. In 138 reviews, there was no symptom management plan in place.</a:t>
            </a:r>
          </a:p>
          <a:p>
            <a:pPr marL="0" indent="0">
              <a:buNone/>
            </a:pPr>
            <a:endParaRPr lang="en-GB" sz="1800" dirty="0">
              <a:latin typeface="Arial Nova" panose="020B0504020202020204" pitchFamily="34" charset="0"/>
            </a:endParaRPr>
          </a:p>
          <a:p>
            <a:r>
              <a:rPr lang="en-GB" sz="1800" dirty="0">
                <a:latin typeface="Arial Nova" panose="020B0504020202020204" pitchFamily="34" charset="0"/>
              </a:rPr>
              <a:t>Some of the reasons recorded in the CDOP review were:</a:t>
            </a:r>
          </a:p>
          <a:p>
            <a:pPr lvl="1"/>
            <a:r>
              <a:rPr lang="en-GB" sz="1800" dirty="0">
                <a:latin typeface="Arial Nova" panose="020B0504020202020204" pitchFamily="34" charset="0"/>
              </a:rPr>
              <a:t>Advance care planning was offered to the family, but it was declined by them.</a:t>
            </a:r>
          </a:p>
          <a:p>
            <a:pPr lvl="1"/>
            <a:r>
              <a:rPr lang="en-GB" sz="1800" dirty="0">
                <a:latin typeface="Arial Nova" panose="020B0504020202020204" pitchFamily="34" charset="0"/>
              </a:rPr>
              <a:t>Ongoing treatment or the healthcare professional thought advance care planning was not immediately relevant (e.g., the child was felt not to be at the end of life stage; the child was not at a stage in their disease progression that advance care planning would normally be considered appropriate) </a:t>
            </a:r>
          </a:p>
          <a:p>
            <a:endParaRPr lang="en-GB" sz="1800" dirty="0">
              <a:latin typeface="Arial Nova" panose="020B0504020202020204"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981B886C-1DD3-CA82-5BC9-11688773E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4670" y="128291"/>
            <a:ext cx="729811" cy="201018"/>
          </a:xfrm>
          <a:prstGeom prst="rect">
            <a:avLst/>
          </a:prstGeom>
        </p:spPr>
      </p:pic>
      <p:sp>
        <p:nvSpPr>
          <p:cNvPr id="6" name="TextBox 5">
            <a:extLst>
              <a:ext uri="{FF2B5EF4-FFF2-40B4-BE49-F238E27FC236}">
                <a16:creationId xmlns:a16="http://schemas.microsoft.com/office/drawing/2014/main" id="{5BAB1A79-E9B9-B04A-ED91-4E905B1C616A}"/>
              </a:ext>
            </a:extLst>
          </p:cNvPr>
          <p:cNvSpPr txBox="1"/>
          <p:nvPr/>
        </p:nvSpPr>
        <p:spPr>
          <a:xfrm>
            <a:off x="9994481" y="121561"/>
            <a:ext cx="2197519" cy="246221"/>
          </a:xfrm>
          <a:prstGeom prst="rect">
            <a:avLst/>
          </a:prstGeom>
          <a:noFill/>
        </p:spPr>
        <p:txBody>
          <a:bodyPr wrap="square" rtlCol="0">
            <a:spAutoFit/>
          </a:bodyPr>
          <a:lstStyle/>
          <a:p>
            <a:pPr>
              <a:spcAft>
                <a:spcPts val="600"/>
              </a:spcAft>
            </a:pPr>
            <a:r>
              <a:rPr lang="en-GB" sz="1000" dirty="0">
                <a:solidFill>
                  <a:srgbClr val="4BAA90"/>
                </a:solidFill>
                <a:latin typeface="Segoe UI" panose="020B0502040204020203" pitchFamily="34" charset="0"/>
                <a:cs typeface="Segoe UI" panose="020B0502040204020203" pitchFamily="34" charset="0"/>
              </a:rPr>
              <a:t>National Child Mortality Database </a:t>
            </a:r>
          </a:p>
        </p:txBody>
      </p:sp>
      <p:sp>
        <p:nvSpPr>
          <p:cNvPr id="10" name="TextBox 9">
            <a:extLst>
              <a:ext uri="{FF2B5EF4-FFF2-40B4-BE49-F238E27FC236}">
                <a16:creationId xmlns:a16="http://schemas.microsoft.com/office/drawing/2014/main" id="{53C52360-95F7-B3CD-F124-9ED7DA85E474}"/>
              </a:ext>
            </a:extLst>
          </p:cNvPr>
          <p:cNvSpPr txBox="1"/>
          <p:nvPr/>
        </p:nvSpPr>
        <p:spPr>
          <a:xfrm>
            <a:off x="8364777" y="6346681"/>
            <a:ext cx="3504484" cy="400110"/>
          </a:xfrm>
          <a:prstGeom prst="rect">
            <a:avLst/>
          </a:prstGeom>
          <a:noFill/>
        </p:spPr>
        <p:txBody>
          <a:bodyPr wrap="square" rtlCol="0">
            <a:spAutoFit/>
          </a:bodyPr>
          <a:lstStyle/>
          <a:p>
            <a:pPr algn="r"/>
            <a:r>
              <a:rPr lang="en-GB" sz="2000" dirty="0">
                <a:solidFill>
                  <a:srgbClr val="4BAA90"/>
                </a:solidFill>
                <a:latin typeface="Arial Nova" panose="020B0504020202020204" pitchFamily="34" charset="0"/>
                <a:cs typeface="Segoe UI" panose="020B0502040204020203" pitchFamily="34" charset="0"/>
              </a:rPr>
              <a:t>@NCMD_England</a:t>
            </a:r>
          </a:p>
        </p:txBody>
      </p:sp>
      <p:sp>
        <p:nvSpPr>
          <p:cNvPr id="5" name="TextBox 4">
            <a:extLst>
              <a:ext uri="{FF2B5EF4-FFF2-40B4-BE49-F238E27FC236}">
                <a16:creationId xmlns:a16="http://schemas.microsoft.com/office/drawing/2014/main" id="{BEB24C91-2F9A-E69C-847F-D7549AF18009}"/>
              </a:ext>
            </a:extLst>
          </p:cNvPr>
          <p:cNvSpPr txBox="1"/>
          <p:nvPr/>
        </p:nvSpPr>
        <p:spPr>
          <a:xfrm>
            <a:off x="322739" y="6346681"/>
            <a:ext cx="3097763" cy="400110"/>
          </a:xfrm>
          <a:prstGeom prst="rect">
            <a:avLst/>
          </a:prstGeom>
          <a:noFill/>
        </p:spPr>
        <p:txBody>
          <a:bodyPr wrap="square" rtlCol="0">
            <a:spAutoFit/>
          </a:bodyPr>
          <a:lstStyle/>
          <a:p>
            <a:r>
              <a:rPr lang="en-GB" sz="2000" dirty="0">
                <a:solidFill>
                  <a:srgbClr val="4BAA90"/>
                </a:solidFill>
                <a:latin typeface="Arial Nova" panose="020B0504020202020204" pitchFamily="34" charset="0"/>
                <a:cs typeface="Segoe UI" panose="020B0502040204020203" pitchFamily="34" charset="0"/>
              </a:rPr>
              <a:t>www.ncmd.info</a:t>
            </a:r>
          </a:p>
        </p:txBody>
      </p:sp>
    </p:spTree>
    <p:extLst>
      <p:ext uri="{BB962C8B-B14F-4D97-AF65-F5344CB8AC3E}">
        <p14:creationId xmlns:p14="http://schemas.microsoft.com/office/powerpoint/2010/main" val="2826680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83518-8E5C-72BC-1A81-F7CF8F5EAA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581ED6-BA30-D25B-77DE-D4B81B1932E6}"/>
              </a:ext>
            </a:extLst>
          </p:cNvPr>
          <p:cNvSpPr>
            <a:spLocks noGrp="1"/>
          </p:cNvSpPr>
          <p:nvPr>
            <p:ph type="title"/>
          </p:nvPr>
        </p:nvSpPr>
        <p:spPr>
          <a:xfrm>
            <a:off x="2802754" y="145686"/>
            <a:ext cx="6586491" cy="1257405"/>
          </a:xfrm>
        </p:spPr>
        <p:txBody>
          <a:bodyPr anchor="b">
            <a:normAutofit/>
          </a:bodyPr>
          <a:lstStyle/>
          <a:p>
            <a:r>
              <a:rPr lang="en-GB" b="1" dirty="0">
                <a:latin typeface="Nunito" pitchFamily="2" charset="0"/>
              </a:rPr>
              <a:t>Advance care planning</a:t>
            </a:r>
            <a:endParaRPr lang="en-GB" sz="4100" b="1" dirty="0">
              <a:latin typeface="Nunito" pitchFamily="2" charset="0"/>
            </a:endParaRPr>
          </a:p>
        </p:txBody>
      </p:sp>
      <p:sp>
        <p:nvSpPr>
          <p:cNvPr id="3" name="Content Placeholder 2">
            <a:extLst>
              <a:ext uri="{FF2B5EF4-FFF2-40B4-BE49-F238E27FC236}">
                <a16:creationId xmlns:a16="http://schemas.microsoft.com/office/drawing/2014/main" id="{29178BB4-AD6F-D3F9-6EFC-C77F7AB94A15}"/>
              </a:ext>
            </a:extLst>
          </p:cNvPr>
          <p:cNvSpPr>
            <a:spLocks noGrp="1"/>
          </p:cNvSpPr>
          <p:nvPr>
            <p:ph idx="1"/>
          </p:nvPr>
        </p:nvSpPr>
        <p:spPr>
          <a:xfrm>
            <a:off x="671333" y="1536290"/>
            <a:ext cx="10602410" cy="4586718"/>
          </a:xfrm>
        </p:spPr>
        <p:txBody>
          <a:bodyPr>
            <a:normAutofit/>
          </a:bodyPr>
          <a:lstStyle/>
          <a:p>
            <a:pPr lvl="0"/>
            <a:r>
              <a:rPr lang="en-GB" sz="1800" dirty="0">
                <a:latin typeface="Arial Nova" panose="020B0504020202020204" pitchFamily="34" charset="0"/>
              </a:rPr>
              <a:t>Further reasons included:</a:t>
            </a:r>
          </a:p>
          <a:p>
            <a:pPr lvl="1"/>
            <a:r>
              <a:rPr lang="en-GB" sz="1800" dirty="0">
                <a:latin typeface="Arial Nova" panose="020B0504020202020204" pitchFamily="34" charset="0"/>
              </a:rPr>
              <a:t>No formal ACP was in place but there were symptoms management plans, DNACPR, palliative and end of life care planning, and key conversations (on wishes, goals, locations of care) had been carried out between medical teams, hospices and family.</a:t>
            </a:r>
          </a:p>
          <a:p>
            <a:pPr marL="0" lvl="0" indent="0">
              <a:buNone/>
            </a:pPr>
            <a:endParaRPr lang="en-GB" sz="1800" dirty="0">
              <a:latin typeface="Arial Nova" panose="020B0504020202020204" pitchFamily="34" charset="0"/>
            </a:endParaRPr>
          </a:p>
          <a:p>
            <a:r>
              <a:rPr lang="en-GB" sz="1800" dirty="0">
                <a:latin typeface="Arial Nova" panose="020B0504020202020204" pitchFamily="34" charset="0"/>
              </a:rPr>
              <a:t>ACPs should be developed antenatally with parents and carers for a baby diagnosed during pregnancy. CDOPs highlighted the importance of improved communication, early palliative care referral and conversations, as well as ensuring the ACP is shared with all teams and care providers.</a:t>
            </a:r>
          </a:p>
          <a:p>
            <a:pPr marL="0" indent="0">
              <a:buNone/>
            </a:pPr>
            <a:endParaRPr lang="en-GB" sz="1800" dirty="0">
              <a:latin typeface="Arial Nova" panose="020B0504020202020204"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29B5E3CD-3726-F6C6-BB78-BCCC9D698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670" y="128291"/>
            <a:ext cx="729811" cy="201018"/>
          </a:xfrm>
          <a:prstGeom prst="rect">
            <a:avLst/>
          </a:prstGeom>
        </p:spPr>
      </p:pic>
      <p:sp>
        <p:nvSpPr>
          <p:cNvPr id="6" name="TextBox 5">
            <a:extLst>
              <a:ext uri="{FF2B5EF4-FFF2-40B4-BE49-F238E27FC236}">
                <a16:creationId xmlns:a16="http://schemas.microsoft.com/office/drawing/2014/main" id="{CBC1B35C-7F00-4EED-2A01-A50B4AE6E379}"/>
              </a:ext>
            </a:extLst>
          </p:cNvPr>
          <p:cNvSpPr txBox="1"/>
          <p:nvPr/>
        </p:nvSpPr>
        <p:spPr>
          <a:xfrm>
            <a:off x="9994481" y="121561"/>
            <a:ext cx="2197519" cy="246221"/>
          </a:xfrm>
          <a:prstGeom prst="rect">
            <a:avLst/>
          </a:prstGeom>
          <a:noFill/>
        </p:spPr>
        <p:txBody>
          <a:bodyPr wrap="square" rtlCol="0">
            <a:spAutoFit/>
          </a:bodyPr>
          <a:lstStyle/>
          <a:p>
            <a:pPr>
              <a:spcAft>
                <a:spcPts val="600"/>
              </a:spcAft>
            </a:pPr>
            <a:r>
              <a:rPr lang="en-GB" sz="1000" dirty="0">
                <a:solidFill>
                  <a:srgbClr val="4BAA90"/>
                </a:solidFill>
                <a:latin typeface="Segoe UI" panose="020B0502040204020203" pitchFamily="34" charset="0"/>
                <a:cs typeface="Segoe UI" panose="020B0502040204020203" pitchFamily="34" charset="0"/>
              </a:rPr>
              <a:t>National Child Mortality Database </a:t>
            </a:r>
          </a:p>
        </p:txBody>
      </p:sp>
      <p:sp>
        <p:nvSpPr>
          <p:cNvPr id="10" name="TextBox 9">
            <a:extLst>
              <a:ext uri="{FF2B5EF4-FFF2-40B4-BE49-F238E27FC236}">
                <a16:creationId xmlns:a16="http://schemas.microsoft.com/office/drawing/2014/main" id="{FA34D5B9-B811-240A-A031-476E70B0596D}"/>
              </a:ext>
            </a:extLst>
          </p:cNvPr>
          <p:cNvSpPr txBox="1"/>
          <p:nvPr/>
        </p:nvSpPr>
        <p:spPr>
          <a:xfrm>
            <a:off x="8364777" y="6346681"/>
            <a:ext cx="3504484" cy="400110"/>
          </a:xfrm>
          <a:prstGeom prst="rect">
            <a:avLst/>
          </a:prstGeom>
          <a:noFill/>
        </p:spPr>
        <p:txBody>
          <a:bodyPr wrap="square" rtlCol="0">
            <a:spAutoFit/>
          </a:bodyPr>
          <a:lstStyle/>
          <a:p>
            <a:pPr algn="r"/>
            <a:r>
              <a:rPr lang="en-GB" sz="2000" dirty="0">
                <a:solidFill>
                  <a:srgbClr val="4BAA90"/>
                </a:solidFill>
                <a:latin typeface="Arial Nova" panose="020B0504020202020204" pitchFamily="34" charset="0"/>
                <a:cs typeface="Segoe UI" panose="020B0502040204020203" pitchFamily="34" charset="0"/>
              </a:rPr>
              <a:t>@NCMD_England</a:t>
            </a:r>
          </a:p>
        </p:txBody>
      </p:sp>
      <p:sp>
        <p:nvSpPr>
          <p:cNvPr id="5" name="TextBox 4">
            <a:extLst>
              <a:ext uri="{FF2B5EF4-FFF2-40B4-BE49-F238E27FC236}">
                <a16:creationId xmlns:a16="http://schemas.microsoft.com/office/drawing/2014/main" id="{67970E83-C040-49FB-FCA0-90D2C24199C8}"/>
              </a:ext>
            </a:extLst>
          </p:cNvPr>
          <p:cNvSpPr txBox="1"/>
          <p:nvPr/>
        </p:nvSpPr>
        <p:spPr>
          <a:xfrm>
            <a:off x="322739" y="6346681"/>
            <a:ext cx="3097763" cy="400110"/>
          </a:xfrm>
          <a:prstGeom prst="rect">
            <a:avLst/>
          </a:prstGeom>
          <a:noFill/>
        </p:spPr>
        <p:txBody>
          <a:bodyPr wrap="square" rtlCol="0">
            <a:spAutoFit/>
          </a:bodyPr>
          <a:lstStyle/>
          <a:p>
            <a:r>
              <a:rPr lang="en-GB" sz="2000" dirty="0">
                <a:solidFill>
                  <a:srgbClr val="4BAA90"/>
                </a:solidFill>
                <a:latin typeface="Arial Nova" panose="020B0504020202020204" pitchFamily="34" charset="0"/>
                <a:cs typeface="Segoe UI" panose="020B0502040204020203" pitchFamily="34" charset="0"/>
              </a:rPr>
              <a:t>www.ncmd.info</a:t>
            </a:r>
          </a:p>
        </p:txBody>
      </p:sp>
    </p:spTree>
    <p:extLst>
      <p:ext uri="{BB962C8B-B14F-4D97-AF65-F5344CB8AC3E}">
        <p14:creationId xmlns:p14="http://schemas.microsoft.com/office/powerpoint/2010/main" val="2431116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B037A-072B-BA9E-840D-8071A1DAAF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A08BBE-B3C5-1CF1-1EDE-304E7503EA43}"/>
              </a:ext>
            </a:extLst>
          </p:cNvPr>
          <p:cNvSpPr>
            <a:spLocks noGrp="1"/>
          </p:cNvSpPr>
          <p:nvPr>
            <p:ph type="title"/>
          </p:nvPr>
        </p:nvSpPr>
        <p:spPr>
          <a:xfrm>
            <a:off x="2802754" y="145686"/>
            <a:ext cx="6586491" cy="1257405"/>
          </a:xfrm>
        </p:spPr>
        <p:txBody>
          <a:bodyPr anchor="b">
            <a:normAutofit/>
          </a:bodyPr>
          <a:lstStyle/>
          <a:p>
            <a:r>
              <a:rPr lang="en-GB" b="1" dirty="0">
                <a:latin typeface="Nunito" pitchFamily="2" charset="0"/>
              </a:rPr>
              <a:t>Advance care planning</a:t>
            </a:r>
            <a:endParaRPr lang="en-GB" sz="4100" b="1" dirty="0">
              <a:latin typeface="Nunito" pitchFamily="2" charset="0"/>
            </a:endParaRPr>
          </a:p>
        </p:txBody>
      </p:sp>
      <p:sp>
        <p:nvSpPr>
          <p:cNvPr id="3" name="Content Placeholder 2">
            <a:extLst>
              <a:ext uri="{FF2B5EF4-FFF2-40B4-BE49-F238E27FC236}">
                <a16:creationId xmlns:a16="http://schemas.microsoft.com/office/drawing/2014/main" id="{AACD1270-3DD2-6DE5-4886-E1C8448DFC8D}"/>
              </a:ext>
            </a:extLst>
          </p:cNvPr>
          <p:cNvSpPr>
            <a:spLocks noGrp="1"/>
          </p:cNvSpPr>
          <p:nvPr>
            <p:ph idx="1"/>
          </p:nvPr>
        </p:nvSpPr>
        <p:spPr>
          <a:xfrm>
            <a:off x="671333" y="1536290"/>
            <a:ext cx="10602410" cy="4586718"/>
          </a:xfrm>
        </p:spPr>
        <p:txBody>
          <a:bodyPr>
            <a:normAutofit/>
          </a:bodyPr>
          <a:lstStyle/>
          <a:p>
            <a:r>
              <a:rPr lang="en-GB" sz="1800" dirty="0">
                <a:latin typeface="Arial Nova" panose="020B0504020202020204" pitchFamily="34" charset="0"/>
              </a:rPr>
              <a:t>CDOPs have identified cases where an ACP was in place at the time of the child’s death but was not followed. Families may feel distressed for their child and call emergency services for support in the moment of crisis. CDOPs identified that when such situations occur, the attending ambulance crew may not have access to the ACP, or, if it is found, the details on the family’s wishes for resuscitation may not be quickly accessible. </a:t>
            </a:r>
          </a:p>
          <a:p>
            <a:endParaRPr lang="en-GB" sz="1800" dirty="0">
              <a:latin typeface="Arial Nova" panose="020B0504020202020204" pitchFamily="34" charset="0"/>
            </a:endParaRPr>
          </a:p>
          <a:p>
            <a:r>
              <a:rPr lang="en-GB" sz="1800" dirty="0">
                <a:latin typeface="Arial Nova" panose="020B0504020202020204" pitchFamily="34" charset="0"/>
              </a:rPr>
              <a:t>This can lead to full resuscitation being implemented and, in a few instances, to the police being contacted as part of the Sudden Unexpected Death in Childhood protocol. This causes considerable additional distress to a family who have taken care to plan a peaceful death with their care team.</a:t>
            </a:r>
          </a:p>
          <a:p>
            <a:pPr marL="0" indent="0">
              <a:buNone/>
            </a:pPr>
            <a:endParaRPr lang="en-GB" sz="1800" dirty="0">
              <a:latin typeface="Arial Nova" panose="020B0504020202020204"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F6EB7A07-B935-6698-2AE7-9AA97444F6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670" y="128291"/>
            <a:ext cx="729811" cy="201018"/>
          </a:xfrm>
          <a:prstGeom prst="rect">
            <a:avLst/>
          </a:prstGeom>
        </p:spPr>
      </p:pic>
      <p:sp>
        <p:nvSpPr>
          <p:cNvPr id="6" name="TextBox 5">
            <a:extLst>
              <a:ext uri="{FF2B5EF4-FFF2-40B4-BE49-F238E27FC236}">
                <a16:creationId xmlns:a16="http://schemas.microsoft.com/office/drawing/2014/main" id="{32D21784-3BC6-973B-0EA8-450C5E46C25B}"/>
              </a:ext>
            </a:extLst>
          </p:cNvPr>
          <p:cNvSpPr txBox="1"/>
          <p:nvPr/>
        </p:nvSpPr>
        <p:spPr>
          <a:xfrm>
            <a:off x="9994481" y="121561"/>
            <a:ext cx="2197519" cy="246221"/>
          </a:xfrm>
          <a:prstGeom prst="rect">
            <a:avLst/>
          </a:prstGeom>
          <a:noFill/>
        </p:spPr>
        <p:txBody>
          <a:bodyPr wrap="square" rtlCol="0">
            <a:spAutoFit/>
          </a:bodyPr>
          <a:lstStyle/>
          <a:p>
            <a:pPr>
              <a:spcAft>
                <a:spcPts val="600"/>
              </a:spcAft>
            </a:pPr>
            <a:r>
              <a:rPr lang="en-GB" sz="1000" dirty="0">
                <a:solidFill>
                  <a:srgbClr val="4BAA90"/>
                </a:solidFill>
                <a:latin typeface="Segoe UI" panose="020B0502040204020203" pitchFamily="34" charset="0"/>
                <a:cs typeface="Segoe UI" panose="020B0502040204020203" pitchFamily="34" charset="0"/>
              </a:rPr>
              <a:t>National Child Mortality Database </a:t>
            </a:r>
          </a:p>
        </p:txBody>
      </p:sp>
      <p:sp>
        <p:nvSpPr>
          <p:cNvPr id="10" name="TextBox 9">
            <a:extLst>
              <a:ext uri="{FF2B5EF4-FFF2-40B4-BE49-F238E27FC236}">
                <a16:creationId xmlns:a16="http://schemas.microsoft.com/office/drawing/2014/main" id="{301BC0F2-33DD-0AF7-518E-16CE60914C6B}"/>
              </a:ext>
            </a:extLst>
          </p:cNvPr>
          <p:cNvSpPr txBox="1"/>
          <p:nvPr/>
        </p:nvSpPr>
        <p:spPr>
          <a:xfrm>
            <a:off x="8364777" y="6346681"/>
            <a:ext cx="3504484" cy="400110"/>
          </a:xfrm>
          <a:prstGeom prst="rect">
            <a:avLst/>
          </a:prstGeom>
          <a:noFill/>
        </p:spPr>
        <p:txBody>
          <a:bodyPr wrap="square" rtlCol="0">
            <a:spAutoFit/>
          </a:bodyPr>
          <a:lstStyle/>
          <a:p>
            <a:pPr algn="r"/>
            <a:r>
              <a:rPr lang="en-GB" sz="2000" dirty="0">
                <a:solidFill>
                  <a:srgbClr val="4BAA90"/>
                </a:solidFill>
                <a:latin typeface="Arial Nova" panose="020B0504020202020204" pitchFamily="34" charset="0"/>
                <a:cs typeface="Segoe UI" panose="020B0502040204020203" pitchFamily="34" charset="0"/>
              </a:rPr>
              <a:t>@NCMD_England</a:t>
            </a:r>
          </a:p>
        </p:txBody>
      </p:sp>
      <p:sp>
        <p:nvSpPr>
          <p:cNvPr id="5" name="TextBox 4">
            <a:extLst>
              <a:ext uri="{FF2B5EF4-FFF2-40B4-BE49-F238E27FC236}">
                <a16:creationId xmlns:a16="http://schemas.microsoft.com/office/drawing/2014/main" id="{20D616C9-0663-814B-772A-ADFF250ABFE3}"/>
              </a:ext>
            </a:extLst>
          </p:cNvPr>
          <p:cNvSpPr txBox="1"/>
          <p:nvPr/>
        </p:nvSpPr>
        <p:spPr>
          <a:xfrm>
            <a:off x="322739" y="6346681"/>
            <a:ext cx="3097763" cy="400110"/>
          </a:xfrm>
          <a:prstGeom prst="rect">
            <a:avLst/>
          </a:prstGeom>
          <a:noFill/>
        </p:spPr>
        <p:txBody>
          <a:bodyPr wrap="square" rtlCol="0">
            <a:spAutoFit/>
          </a:bodyPr>
          <a:lstStyle/>
          <a:p>
            <a:r>
              <a:rPr lang="en-GB" sz="2000" dirty="0">
                <a:solidFill>
                  <a:srgbClr val="4BAA90"/>
                </a:solidFill>
                <a:latin typeface="Arial Nova" panose="020B0504020202020204" pitchFamily="34" charset="0"/>
                <a:cs typeface="Segoe UI" panose="020B0502040204020203" pitchFamily="34" charset="0"/>
              </a:rPr>
              <a:t>www.ncmd.info</a:t>
            </a:r>
          </a:p>
        </p:txBody>
      </p:sp>
    </p:spTree>
    <p:extLst>
      <p:ext uri="{BB962C8B-B14F-4D97-AF65-F5344CB8AC3E}">
        <p14:creationId xmlns:p14="http://schemas.microsoft.com/office/powerpoint/2010/main" val="4185088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F7A0D-932A-E075-8C13-087FF2BD2758}"/>
              </a:ext>
            </a:extLst>
          </p:cNvPr>
          <p:cNvSpPr>
            <a:spLocks noGrp="1"/>
          </p:cNvSpPr>
          <p:nvPr>
            <p:ph type="title"/>
          </p:nvPr>
        </p:nvSpPr>
        <p:spPr>
          <a:xfrm>
            <a:off x="261810" y="365125"/>
            <a:ext cx="9715310" cy="1325563"/>
          </a:xfrm>
        </p:spPr>
        <p:txBody>
          <a:bodyPr>
            <a:normAutofit/>
          </a:bodyPr>
          <a:lstStyle/>
          <a:p>
            <a:r>
              <a:rPr lang="en-GB" sz="4000" b="1" dirty="0">
                <a:latin typeface="Nunito" pitchFamily="2" charset="0"/>
              </a:rPr>
              <a:t>Acknowledgements</a:t>
            </a:r>
          </a:p>
        </p:txBody>
      </p:sp>
      <p:sp>
        <p:nvSpPr>
          <p:cNvPr id="3" name="Content Placeholder 2">
            <a:extLst>
              <a:ext uri="{FF2B5EF4-FFF2-40B4-BE49-F238E27FC236}">
                <a16:creationId xmlns:a16="http://schemas.microsoft.com/office/drawing/2014/main" id="{E311D508-419A-0C54-2D80-27DDD92FD1F6}"/>
              </a:ext>
            </a:extLst>
          </p:cNvPr>
          <p:cNvSpPr>
            <a:spLocks noGrp="1"/>
          </p:cNvSpPr>
          <p:nvPr>
            <p:ph idx="1"/>
          </p:nvPr>
        </p:nvSpPr>
        <p:spPr>
          <a:xfrm>
            <a:off x="261810" y="1690688"/>
            <a:ext cx="11097070" cy="4802187"/>
          </a:xfrm>
        </p:spPr>
        <p:txBody>
          <a:bodyPr>
            <a:normAutofit lnSpcReduction="10000"/>
          </a:bodyPr>
          <a:lstStyle/>
          <a:p>
            <a:pPr marL="0" indent="0">
              <a:lnSpc>
                <a:spcPct val="107000"/>
              </a:lnSpc>
              <a:spcAft>
                <a:spcPts val="800"/>
              </a:spcAft>
              <a:buNone/>
            </a:pPr>
            <a:r>
              <a:rPr lang="en-GB" sz="1800" b="1" kern="100" dirty="0">
                <a:effectLst/>
                <a:latin typeface="Arial Nova" panose="020B0504020202020204" pitchFamily="34" charset="0"/>
                <a:ea typeface="Calibri" panose="020F0502020204030204" pitchFamily="34" charset="0"/>
                <a:cs typeface="Calibri" panose="020F0502020204030204" pitchFamily="34" charset="0"/>
              </a:rPr>
              <a:t>Supported by:</a:t>
            </a:r>
            <a:r>
              <a:rPr lang="en-GB" sz="1800" kern="100" dirty="0">
                <a:effectLst/>
                <a:latin typeface="Arial Nova" panose="020B0504020202020204" pitchFamily="34" charset="0"/>
                <a:ea typeface="Calibri" panose="020F0502020204030204" pitchFamily="34" charset="0"/>
                <a:cs typeface="Calibri" panose="020F0502020204030204" pitchFamily="34" charset="0"/>
              </a:rPr>
              <a:t> Kate Hayter, April Keogh, Nick Cook, Brian Hoy, Ghazala Jones, and Gaja Wright from the NCMD team</a:t>
            </a:r>
          </a:p>
          <a:p>
            <a:pPr marL="0" indent="0">
              <a:lnSpc>
                <a:spcPct val="107000"/>
              </a:lnSpc>
              <a:spcAft>
                <a:spcPts val="800"/>
              </a:spcAft>
              <a:buNone/>
            </a:pPr>
            <a:r>
              <a:rPr lang="en-US" sz="1800" b="1" kern="100" dirty="0">
                <a:effectLst/>
                <a:latin typeface="Arial Nova" panose="020B0504020202020204" pitchFamily="34" charset="0"/>
                <a:ea typeface="Calibri" panose="020F0502020204030204" pitchFamily="34" charset="0"/>
                <a:cs typeface="Calibri" panose="020F0502020204030204" pitchFamily="34" charset="0"/>
              </a:rPr>
              <a:t>With thanks to:  </a:t>
            </a:r>
            <a:endParaRPr lang="en-GB" sz="1800" kern="100" dirty="0">
              <a:effectLst/>
              <a:latin typeface="Arial Nova" panose="020B05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kern="100" dirty="0">
                <a:effectLst/>
                <a:latin typeface="Arial Nova" panose="020B0504020202020204" pitchFamily="34" charset="0"/>
                <a:ea typeface="Calibri" panose="020F0502020204030204" pitchFamily="34" charset="0"/>
                <a:cs typeface="Arial" panose="020B0604020202020204" pitchFamily="34" charset="0"/>
              </a:rPr>
              <a:t>Alex Mancini (National Lead Nurse for Neonatal Palliative Care) for reviewing the draft.</a:t>
            </a:r>
          </a:p>
          <a:p>
            <a:pPr>
              <a:lnSpc>
                <a:spcPct val="107000"/>
              </a:lnSpc>
              <a:spcAft>
                <a:spcPts val="800"/>
              </a:spcAft>
            </a:pPr>
            <a:r>
              <a:rPr lang="en-GB" sz="1800" kern="100" dirty="0">
                <a:latin typeface="Arial Nova" panose="020B0504020202020204" pitchFamily="34" charset="0"/>
                <a:ea typeface="Calibri" panose="020F0502020204030204" pitchFamily="34" charset="0"/>
                <a:cs typeface="Arial" panose="020B0604020202020204" pitchFamily="34" charset="0"/>
              </a:rPr>
              <a:t>All Child Death Overview Panels (CDOPs) and Child Death Review Professionals who submitted data for the purposes of this report and for their continued support with information to NCMD for the national analysis and learning from child deaths in England.</a:t>
            </a:r>
          </a:p>
          <a:p>
            <a:pPr>
              <a:lnSpc>
                <a:spcPct val="107000"/>
              </a:lnSpc>
              <a:spcAft>
                <a:spcPts val="800"/>
              </a:spcAft>
            </a:pPr>
            <a:r>
              <a:rPr lang="en-GB" sz="1800" dirty="0">
                <a:latin typeface="Arial Nova" panose="020B0504020202020204" pitchFamily="34" charset="0"/>
              </a:rPr>
              <a:t>All the families who shared their data, experiences, and stories. </a:t>
            </a:r>
            <a:endParaRPr lang="en-GB" sz="1800" kern="100" dirty="0">
              <a:latin typeface="Arial Nova" panose="020B05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kern="100" dirty="0">
                <a:latin typeface="Arial Nova" panose="020B0504020202020204" pitchFamily="34" charset="0"/>
                <a:ea typeface="Calibri" panose="020F0502020204030204" pitchFamily="34" charset="0"/>
                <a:cs typeface="Arial" panose="020B0604020202020204" pitchFamily="34" charset="0"/>
              </a:rPr>
              <a:t>Black Country CDOP for sharing their case study.</a:t>
            </a:r>
          </a:p>
          <a:p>
            <a:pPr marL="0" indent="0">
              <a:lnSpc>
                <a:spcPct val="107000"/>
              </a:lnSpc>
              <a:spcAft>
                <a:spcPts val="800"/>
              </a:spcAft>
              <a:buNone/>
            </a:pPr>
            <a:r>
              <a:rPr lang="en-GB" sz="1800" dirty="0">
                <a:latin typeface="Arial Nova" panose="020B0504020202020204" pitchFamily="34" charset="0"/>
              </a:rPr>
              <a:t>The authors of this report wish to acknowledge that the death of each child is a devastating loss that profoundly affects bereaved parents as well as siblings, grandparents, extended family members, friends and professionals. </a:t>
            </a:r>
          </a:p>
          <a:p>
            <a:endParaRPr lang="en-GB" sz="1800" kern="100" dirty="0">
              <a:effectLst/>
              <a:latin typeface="Arial Nova" panose="020B0504020202020204" pitchFamily="34" charset="0"/>
              <a:ea typeface="Calibri" panose="020F0502020204030204" pitchFamily="34" charset="0"/>
              <a:cs typeface="Arial" panose="020B0604020202020204" pitchFamily="34" charset="0"/>
            </a:endParaRPr>
          </a:p>
          <a:p>
            <a:pPr marL="0" indent="0">
              <a:buNone/>
            </a:pPr>
            <a:endParaRPr lang="en-GB" sz="1800" kern="100" dirty="0">
              <a:effectLst/>
              <a:latin typeface="Arial Nova" panose="020B0504020202020204" pitchFamily="34" charset="0"/>
              <a:ea typeface="Calibri" panose="020F0502020204030204" pitchFamily="34" charset="0"/>
              <a:cs typeface="Arial" panose="020B0604020202020204" pitchFamily="34" charset="0"/>
            </a:endParaRPr>
          </a:p>
          <a:p>
            <a:endParaRPr lang="en-GB" sz="1800" dirty="0">
              <a:solidFill>
                <a:srgbClr val="000000"/>
              </a:solidFill>
              <a:effectLst/>
              <a:latin typeface="Arial Nova" panose="020B0504020202020204" pitchFamily="34" charset="0"/>
              <a:ea typeface="Calibri" panose="020F0502020204030204" pitchFamily="34" charset="0"/>
              <a:cs typeface="Calibri" panose="020F0502020204030204" pitchFamily="34" charset="0"/>
            </a:endParaRPr>
          </a:p>
        </p:txBody>
      </p:sp>
      <p:pic>
        <p:nvPicPr>
          <p:cNvPr id="16" name="Picture 15" descr="A picture containing drawing&#10;&#10;Description automatically generated">
            <a:extLst>
              <a:ext uri="{FF2B5EF4-FFF2-40B4-BE49-F238E27FC236}">
                <a16:creationId xmlns:a16="http://schemas.microsoft.com/office/drawing/2014/main" id="{4D32C6CB-ACBC-C2A0-9327-56684CE0A8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195" y="308905"/>
            <a:ext cx="729811" cy="201018"/>
          </a:xfrm>
          <a:prstGeom prst="rect">
            <a:avLst/>
          </a:prstGeom>
        </p:spPr>
      </p:pic>
      <p:sp>
        <p:nvSpPr>
          <p:cNvPr id="17" name="TextBox 16">
            <a:extLst>
              <a:ext uri="{FF2B5EF4-FFF2-40B4-BE49-F238E27FC236}">
                <a16:creationId xmlns:a16="http://schemas.microsoft.com/office/drawing/2014/main" id="{68A89685-6103-5DC8-7DE6-D8A1533A5218}"/>
              </a:ext>
            </a:extLst>
          </p:cNvPr>
          <p:cNvSpPr txBox="1"/>
          <p:nvPr/>
        </p:nvSpPr>
        <p:spPr>
          <a:xfrm>
            <a:off x="1028004" y="337128"/>
            <a:ext cx="2197519" cy="215444"/>
          </a:xfrm>
          <a:prstGeom prst="rect">
            <a:avLst/>
          </a:prstGeom>
          <a:noFill/>
        </p:spPr>
        <p:txBody>
          <a:bodyPr wrap="square" rtlCol="0">
            <a:spAutoFit/>
          </a:bodyPr>
          <a:lstStyle/>
          <a:p>
            <a:r>
              <a:rPr lang="en-GB" sz="800" dirty="0">
                <a:solidFill>
                  <a:srgbClr val="4BAA90"/>
                </a:solidFill>
                <a:latin typeface="Segoe UI" panose="020B0502040204020203" pitchFamily="34" charset="0"/>
                <a:cs typeface="Segoe UI" panose="020B0502040204020203" pitchFamily="34" charset="0"/>
              </a:rPr>
              <a:t>National Child Mortality Database </a:t>
            </a:r>
          </a:p>
        </p:txBody>
      </p:sp>
    </p:spTree>
    <p:extLst>
      <p:ext uri="{BB962C8B-B14F-4D97-AF65-F5344CB8AC3E}">
        <p14:creationId xmlns:p14="http://schemas.microsoft.com/office/powerpoint/2010/main" val="1187545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48131-43F2-C05C-3C10-37B0BD5574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542979-2ABA-C645-5429-2E841B8E6C9C}"/>
              </a:ext>
            </a:extLst>
          </p:cNvPr>
          <p:cNvSpPr>
            <a:spLocks noGrp="1"/>
          </p:cNvSpPr>
          <p:nvPr>
            <p:ph type="title"/>
          </p:nvPr>
        </p:nvSpPr>
        <p:spPr>
          <a:xfrm>
            <a:off x="4965431" y="793625"/>
            <a:ext cx="6586491" cy="1257405"/>
          </a:xfrm>
        </p:spPr>
        <p:txBody>
          <a:bodyPr anchor="b">
            <a:normAutofit fontScale="90000"/>
          </a:bodyPr>
          <a:lstStyle/>
          <a:p>
            <a:r>
              <a:rPr lang="en-GB" sz="4400" b="1" dirty="0">
                <a:latin typeface="Nunito" pitchFamily="2" charset="0"/>
              </a:rPr>
              <a:t>Prescribing or drug delivery issues</a:t>
            </a:r>
            <a:endParaRPr lang="en-GB" sz="4100" b="1" dirty="0">
              <a:latin typeface="Nunito" pitchFamily="2" charset="0"/>
            </a:endParaRPr>
          </a:p>
        </p:txBody>
      </p:sp>
      <p:sp>
        <p:nvSpPr>
          <p:cNvPr id="3" name="Content Placeholder 2">
            <a:extLst>
              <a:ext uri="{FF2B5EF4-FFF2-40B4-BE49-F238E27FC236}">
                <a16:creationId xmlns:a16="http://schemas.microsoft.com/office/drawing/2014/main" id="{3D308FF3-A39E-1C5E-F11C-3B27A878994C}"/>
              </a:ext>
            </a:extLst>
          </p:cNvPr>
          <p:cNvSpPr>
            <a:spLocks noGrp="1"/>
          </p:cNvSpPr>
          <p:nvPr>
            <p:ph idx="1"/>
          </p:nvPr>
        </p:nvSpPr>
        <p:spPr>
          <a:xfrm>
            <a:off x="4965431" y="1940688"/>
            <a:ext cx="6308311" cy="4259339"/>
          </a:xfrm>
        </p:spPr>
        <p:txBody>
          <a:bodyPr>
            <a:noAutofit/>
          </a:bodyPr>
          <a:lstStyle/>
          <a:p>
            <a:r>
              <a:rPr lang="en-GB" sz="1800" dirty="0">
                <a:latin typeface="Arial Nova" panose="020B0504020202020204" pitchFamily="34" charset="0"/>
              </a:rPr>
              <a:t>Effective symptoms management depends on the appropriateness and timeliness of the prescribed medications. Symptoms can change quickly, and patients may be cared for by different providers in multiple settings – in a hospital, hospice and / or at home. </a:t>
            </a:r>
          </a:p>
          <a:p>
            <a:r>
              <a:rPr lang="en-GB" sz="1800" dirty="0">
                <a:latin typeface="Arial Nova" panose="020B0504020202020204" pitchFamily="34" charset="0"/>
              </a:rPr>
              <a:t>Issues related to prescribing or problems with drug delivery were identified in 160 reviews. The following themes were identified:</a:t>
            </a:r>
          </a:p>
          <a:p>
            <a:pPr lvl="0"/>
            <a:r>
              <a:rPr lang="en-GB" sz="1800" dirty="0">
                <a:latin typeface="Arial Nova" panose="020B0504020202020204" pitchFamily="34" charset="0"/>
              </a:rPr>
              <a:t>Difficulties with access to appropriate medication. Including: issues with drug supply locally/nationally, slow responses by GPs in prescribing, or pharmacies in dispensing, symptom management drugs. </a:t>
            </a:r>
          </a:p>
          <a:p>
            <a:pPr lvl="0"/>
            <a:r>
              <a:rPr lang="en-GB" sz="1800" dirty="0">
                <a:latin typeface="Arial Nova" panose="020B0504020202020204" pitchFamily="34" charset="0"/>
              </a:rPr>
              <a:t>Examples of miscommunication / lack of understanding regarding GPs not being able to prescribe certain drugs, such as specialist medicines that can only be prescribed by specialist clinicians (also known as red drugs).</a:t>
            </a:r>
          </a:p>
          <a:p>
            <a:endParaRPr lang="en-GB" sz="1800" dirty="0">
              <a:latin typeface="Arial Nova" panose="020B0504020202020204"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1156DE2A-53A8-1F64-D5C2-E09DFBD3B0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670" y="128291"/>
            <a:ext cx="729811" cy="201018"/>
          </a:xfrm>
          <a:prstGeom prst="rect">
            <a:avLst/>
          </a:prstGeom>
        </p:spPr>
      </p:pic>
      <p:sp>
        <p:nvSpPr>
          <p:cNvPr id="6" name="TextBox 5">
            <a:extLst>
              <a:ext uri="{FF2B5EF4-FFF2-40B4-BE49-F238E27FC236}">
                <a16:creationId xmlns:a16="http://schemas.microsoft.com/office/drawing/2014/main" id="{0C094550-64E5-0022-EBD3-0FACAB307340}"/>
              </a:ext>
            </a:extLst>
          </p:cNvPr>
          <p:cNvSpPr txBox="1"/>
          <p:nvPr/>
        </p:nvSpPr>
        <p:spPr>
          <a:xfrm>
            <a:off x="9994481" y="121561"/>
            <a:ext cx="2197519" cy="246221"/>
          </a:xfrm>
          <a:prstGeom prst="rect">
            <a:avLst/>
          </a:prstGeom>
          <a:noFill/>
        </p:spPr>
        <p:txBody>
          <a:bodyPr wrap="square" rtlCol="0">
            <a:spAutoFit/>
          </a:bodyPr>
          <a:lstStyle/>
          <a:p>
            <a:pPr>
              <a:spcAft>
                <a:spcPts val="600"/>
              </a:spcAft>
            </a:pPr>
            <a:r>
              <a:rPr lang="en-GB" sz="1000" dirty="0">
                <a:solidFill>
                  <a:srgbClr val="4BAA90"/>
                </a:solidFill>
                <a:latin typeface="Segoe UI" panose="020B0502040204020203" pitchFamily="34" charset="0"/>
                <a:cs typeface="Segoe UI" panose="020B0502040204020203" pitchFamily="34" charset="0"/>
              </a:rPr>
              <a:t>National Child Mortality Database </a:t>
            </a:r>
          </a:p>
        </p:txBody>
      </p:sp>
      <p:sp>
        <p:nvSpPr>
          <p:cNvPr id="9" name="TextBox 8">
            <a:extLst>
              <a:ext uri="{FF2B5EF4-FFF2-40B4-BE49-F238E27FC236}">
                <a16:creationId xmlns:a16="http://schemas.microsoft.com/office/drawing/2014/main" id="{9FF76B20-8BC5-2F69-B300-DE7199B7AB20}"/>
              </a:ext>
            </a:extLst>
          </p:cNvPr>
          <p:cNvSpPr txBox="1"/>
          <p:nvPr/>
        </p:nvSpPr>
        <p:spPr>
          <a:xfrm>
            <a:off x="322739" y="6333857"/>
            <a:ext cx="3097763" cy="400110"/>
          </a:xfrm>
          <a:prstGeom prst="rect">
            <a:avLst/>
          </a:prstGeom>
          <a:noFill/>
        </p:spPr>
        <p:txBody>
          <a:bodyPr wrap="square" rtlCol="0">
            <a:spAutoFit/>
          </a:bodyPr>
          <a:lstStyle/>
          <a:p>
            <a:r>
              <a:rPr lang="en-GB" sz="2000" dirty="0">
                <a:solidFill>
                  <a:srgbClr val="4BAA90"/>
                </a:solidFill>
                <a:latin typeface="Arial Nova" panose="020B0504020202020204" pitchFamily="34" charset="0"/>
                <a:cs typeface="Segoe UI" panose="020B0502040204020203" pitchFamily="34" charset="0"/>
              </a:rPr>
              <a:t>www.ncmd.info</a:t>
            </a:r>
          </a:p>
        </p:txBody>
      </p:sp>
      <p:sp>
        <p:nvSpPr>
          <p:cNvPr id="10" name="TextBox 9">
            <a:extLst>
              <a:ext uri="{FF2B5EF4-FFF2-40B4-BE49-F238E27FC236}">
                <a16:creationId xmlns:a16="http://schemas.microsoft.com/office/drawing/2014/main" id="{444FD057-2E0A-C299-1C19-89359B749657}"/>
              </a:ext>
            </a:extLst>
          </p:cNvPr>
          <p:cNvSpPr txBox="1"/>
          <p:nvPr/>
        </p:nvSpPr>
        <p:spPr>
          <a:xfrm>
            <a:off x="8364777" y="6346681"/>
            <a:ext cx="3504484" cy="400110"/>
          </a:xfrm>
          <a:prstGeom prst="rect">
            <a:avLst/>
          </a:prstGeom>
          <a:noFill/>
        </p:spPr>
        <p:txBody>
          <a:bodyPr wrap="square" rtlCol="0">
            <a:spAutoFit/>
          </a:bodyPr>
          <a:lstStyle/>
          <a:p>
            <a:pPr algn="r"/>
            <a:r>
              <a:rPr lang="en-GB" sz="2000" dirty="0">
                <a:solidFill>
                  <a:srgbClr val="4BAA90"/>
                </a:solidFill>
                <a:latin typeface="Arial Nova" panose="020B0504020202020204" pitchFamily="34" charset="0"/>
                <a:cs typeface="Segoe UI" panose="020B0502040204020203" pitchFamily="34" charset="0"/>
              </a:rPr>
              <a:t>@NCMD_England</a:t>
            </a:r>
          </a:p>
        </p:txBody>
      </p:sp>
      <p:pic>
        <p:nvPicPr>
          <p:cNvPr id="7" name="Picture 6">
            <a:extLst>
              <a:ext uri="{FF2B5EF4-FFF2-40B4-BE49-F238E27FC236}">
                <a16:creationId xmlns:a16="http://schemas.microsoft.com/office/drawing/2014/main" id="{0EBAF478-6C0E-AC89-EFF5-51E36B8ACF12}"/>
              </a:ext>
            </a:extLst>
          </p:cNvPr>
          <p:cNvPicPr>
            <a:picLocks noChangeAspect="1"/>
          </p:cNvPicPr>
          <p:nvPr/>
        </p:nvPicPr>
        <p:blipFill>
          <a:blip r:embed="rId4"/>
          <a:stretch>
            <a:fillRect/>
          </a:stretch>
        </p:blipFill>
        <p:spPr>
          <a:xfrm>
            <a:off x="8714" y="657973"/>
            <a:ext cx="4857152" cy="5542054"/>
          </a:xfrm>
          <a:prstGeom prst="rect">
            <a:avLst/>
          </a:prstGeom>
        </p:spPr>
      </p:pic>
    </p:spTree>
    <p:extLst>
      <p:ext uri="{BB962C8B-B14F-4D97-AF65-F5344CB8AC3E}">
        <p14:creationId xmlns:p14="http://schemas.microsoft.com/office/powerpoint/2010/main" val="944303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78EFF-973F-E5FE-06BF-9522505D2D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D65CD3-54B7-87D0-0304-40F5D3E7A54E}"/>
              </a:ext>
            </a:extLst>
          </p:cNvPr>
          <p:cNvSpPr>
            <a:spLocks noGrp="1"/>
          </p:cNvSpPr>
          <p:nvPr>
            <p:ph type="title"/>
          </p:nvPr>
        </p:nvSpPr>
        <p:spPr>
          <a:xfrm>
            <a:off x="4965431" y="793625"/>
            <a:ext cx="6586491" cy="1257405"/>
          </a:xfrm>
        </p:spPr>
        <p:txBody>
          <a:bodyPr anchor="b">
            <a:normAutofit fontScale="90000"/>
          </a:bodyPr>
          <a:lstStyle/>
          <a:p>
            <a:r>
              <a:rPr lang="en-GB" sz="4400" b="1" dirty="0">
                <a:latin typeface="Nunito" pitchFamily="2" charset="0"/>
              </a:rPr>
              <a:t>Prescribing or drug delivery issues</a:t>
            </a:r>
            <a:endParaRPr lang="en-GB" sz="4100" b="1" dirty="0">
              <a:latin typeface="Nunito" pitchFamily="2" charset="0"/>
            </a:endParaRPr>
          </a:p>
        </p:txBody>
      </p:sp>
      <p:sp>
        <p:nvSpPr>
          <p:cNvPr id="3" name="Content Placeholder 2">
            <a:extLst>
              <a:ext uri="{FF2B5EF4-FFF2-40B4-BE49-F238E27FC236}">
                <a16:creationId xmlns:a16="http://schemas.microsoft.com/office/drawing/2014/main" id="{753D560B-E3FF-128D-1EBD-BA7063B1F6F2}"/>
              </a:ext>
            </a:extLst>
          </p:cNvPr>
          <p:cNvSpPr>
            <a:spLocks noGrp="1"/>
          </p:cNvSpPr>
          <p:nvPr>
            <p:ph idx="1"/>
          </p:nvPr>
        </p:nvSpPr>
        <p:spPr>
          <a:xfrm>
            <a:off x="4965431" y="2074180"/>
            <a:ext cx="6308311" cy="3785419"/>
          </a:xfrm>
        </p:spPr>
        <p:txBody>
          <a:bodyPr>
            <a:noAutofit/>
          </a:bodyPr>
          <a:lstStyle/>
          <a:p>
            <a:pPr lvl="0"/>
            <a:r>
              <a:rPr lang="en-GB" sz="1800" dirty="0">
                <a:latin typeface="Arial Nova" panose="020B0504020202020204" pitchFamily="34" charset="0"/>
              </a:rPr>
              <a:t>Issues with medications on discharge from hospital e.g., delays, medications not appropriately dispensed, patients being transferred without an updated medical report or list of medications.</a:t>
            </a:r>
          </a:p>
          <a:p>
            <a:pPr lvl="0"/>
            <a:r>
              <a:rPr lang="en-GB" sz="1800" dirty="0">
                <a:latin typeface="Arial Nova" panose="020B0504020202020204" pitchFamily="34" charset="0"/>
              </a:rPr>
              <a:t>Challenges with administration of medication in the hospice due to lack of appropriate protocols for IV fluids to be delivered in this setting, or the hospice not delivering total parenteral nutrition.</a:t>
            </a:r>
          </a:p>
          <a:p>
            <a:pPr lvl="0"/>
            <a:r>
              <a:rPr lang="en-GB" sz="1800" dirty="0">
                <a:latin typeface="Arial Nova" panose="020B0504020202020204" pitchFamily="34" charset="0"/>
              </a:rPr>
              <a:t>Issues with administration of subcutaneous drugs or fluids at home. Reported issues included the lack of 24-hour nursing support over the weekends for setting up syringe drivers at home, and delays in the delivery of the syringe driver when first commenced.</a:t>
            </a:r>
          </a:p>
          <a:p>
            <a:pPr lvl="0"/>
            <a:r>
              <a:rPr lang="en-GB" sz="1800" dirty="0">
                <a:latin typeface="Arial Nova" panose="020B0504020202020204" pitchFamily="34" charset="0"/>
              </a:rPr>
              <a:t>Insufficient skill mix in prescribing. Reviews highlighted that more education is required on end of life drugs.</a:t>
            </a:r>
          </a:p>
        </p:txBody>
      </p:sp>
      <p:pic>
        <p:nvPicPr>
          <p:cNvPr id="4" name="Picture 3" descr="A picture containing drawing&#10;&#10;Description automatically generated">
            <a:extLst>
              <a:ext uri="{FF2B5EF4-FFF2-40B4-BE49-F238E27FC236}">
                <a16:creationId xmlns:a16="http://schemas.microsoft.com/office/drawing/2014/main" id="{6624B438-EFFB-DCDA-21F7-33FA8651D3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670" y="128291"/>
            <a:ext cx="729811" cy="201018"/>
          </a:xfrm>
          <a:prstGeom prst="rect">
            <a:avLst/>
          </a:prstGeom>
        </p:spPr>
      </p:pic>
      <p:sp>
        <p:nvSpPr>
          <p:cNvPr id="6" name="TextBox 5">
            <a:extLst>
              <a:ext uri="{FF2B5EF4-FFF2-40B4-BE49-F238E27FC236}">
                <a16:creationId xmlns:a16="http://schemas.microsoft.com/office/drawing/2014/main" id="{A87C9756-EBE2-A379-81B2-380CA43FB644}"/>
              </a:ext>
            </a:extLst>
          </p:cNvPr>
          <p:cNvSpPr txBox="1"/>
          <p:nvPr/>
        </p:nvSpPr>
        <p:spPr>
          <a:xfrm>
            <a:off x="9994481" y="121561"/>
            <a:ext cx="2197519" cy="246221"/>
          </a:xfrm>
          <a:prstGeom prst="rect">
            <a:avLst/>
          </a:prstGeom>
          <a:noFill/>
        </p:spPr>
        <p:txBody>
          <a:bodyPr wrap="square" rtlCol="0">
            <a:spAutoFit/>
          </a:bodyPr>
          <a:lstStyle/>
          <a:p>
            <a:pPr>
              <a:spcAft>
                <a:spcPts val="600"/>
              </a:spcAft>
            </a:pPr>
            <a:r>
              <a:rPr lang="en-GB" sz="1000" dirty="0">
                <a:solidFill>
                  <a:srgbClr val="4BAA90"/>
                </a:solidFill>
                <a:latin typeface="Segoe UI" panose="020B0502040204020203" pitchFamily="34" charset="0"/>
                <a:cs typeface="Segoe UI" panose="020B0502040204020203" pitchFamily="34" charset="0"/>
              </a:rPr>
              <a:t>National Child Mortality Database </a:t>
            </a:r>
          </a:p>
        </p:txBody>
      </p:sp>
      <p:sp>
        <p:nvSpPr>
          <p:cNvPr id="9" name="TextBox 8">
            <a:extLst>
              <a:ext uri="{FF2B5EF4-FFF2-40B4-BE49-F238E27FC236}">
                <a16:creationId xmlns:a16="http://schemas.microsoft.com/office/drawing/2014/main" id="{7CFB1B92-7420-A936-A88A-B7366D6160EE}"/>
              </a:ext>
            </a:extLst>
          </p:cNvPr>
          <p:cNvSpPr txBox="1"/>
          <p:nvPr/>
        </p:nvSpPr>
        <p:spPr>
          <a:xfrm>
            <a:off x="322739" y="6346681"/>
            <a:ext cx="3097763" cy="400110"/>
          </a:xfrm>
          <a:prstGeom prst="rect">
            <a:avLst/>
          </a:prstGeom>
          <a:noFill/>
        </p:spPr>
        <p:txBody>
          <a:bodyPr wrap="square" rtlCol="0">
            <a:spAutoFit/>
          </a:bodyPr>
          <a:lstStyle/>
          <a:p>
            <a:r>
              <a:rPr lang="en-GB" sz="2000" dirty="0">
                <a:solidFill>
                  <a:srgbClr val="4BAA90"/>
                </a:solidFill>
                <a:latin typeface="Arial Nova" panose="020B0504020202020204" pitchFamily="34" charset="0"/>
                <a:cs typeface="Segoe UI" panose="020B0502040204020203" pitchFamily="34" charset="0"/>
              </a:rPr>
              <a:t>www.ncmd.info</a:t>
            </a:r>
          </a:p>
        </p:txBody>
      </p:sp>
      <p:sp>
        <p:nvSpPr>
          <p:cNvPr id="10" name="TextBox 9">
            <a:extLst>
              <a:ext uri="{FF2B5EF4-FFF2-40B4-BE49-F238E27FC236}">
                <a16:creationId xmlns:a16="http://schemas.microsoft.com/office/drawing/2014/main" id="{10C16749-885E-A874-5436-8D3CE086FECB}"/>
              </a:ext>
            </a:extLst>
          </p:cNvPr>
          <p:cNvSpPr txBox="1"/>
          <p:nvPr/>
        </p:nvSpPr>
        <p:spPr>
          <a:xfrm>
            <a:off x="8364777" y="6346681"/>
            <a:ext cx="3504484" cy="400110"/>
          </a:xfrm>
          <a:prstGeom prst="rect">
            <a:avLst/>
          </a:prstGeom>
          <a:noFill/>
        </p:spPr>
        <p:txBody>
          <a:bodyPr wrap="square" rtlCol="0">
            <a:spAutoFit/>
          </a:bodyPr>
          <a:lstStyle/>
          <a:p>
            <a:pPr algn="r"/>
            <a:r>
              <a:rPr lang="en-GB" sz="2000" dirty="0">
                <a:solidFill>
                  <a:srgbClr val="4BAA90"/>
                </a:solidFill>
                <a:latin typeface="Arial Nova" panose="020B0504020202020204" pitchFamily="34" charset="0"/>
                <a:cs typeface="Segoe UI" panose="020B0502040204020203" pitchFamily="34" charset="0"/>
              </a:rPr>
              <a:t>@NCMD_England</a:t>
            </a:r>
          </a:p>
        </p:txBody>
      </p:sp>
      <p:pic>
        <p:nvPicPr>
          <p:cNvPr id="7" name="Picture 6">
            <a:extLst>
              <a:ext uri="{FF2B5EF4-FFF2-40B4-BE49-F238E27FC236}">
                <a16:creationId xmlns:a16="http://schemas.microsoft.com/office/drawing/2014/main" id="{A4A853B0-E076-EDA6-404A-C9EDA8E01420}"/>
              </a:ext>
            </a:extLst>
          </p:cNvPr>
          <p:cNvPicPr>
            <a:picLocks noChangeAspect="1"/>
          </p:cNvPicPr>
          <p:nvPr/>
        </p:nvPicPr>
        <p:blipFill>
          <a:blip r:embed="rId4"/>
          <a:stretch>
            <a:fillRect/>
          </a:stretch>
        </p:blipFill>
        <p:spPr>
          <a:xfrm>
            <a:off x="8714" y="657973"/>
            <a:ext cx="4857152" cy="5542054"/>
          </a:xfrm>
          <a:prstGeom prst="rect">
            <a:avLst/>
          </a:prstGeom>
        </p:spPr>
      </p:pic>
    </p:spTree>
    <p:extLst>
      <p:ext uri="{BB962C8B-B14F-4D97-AF65-F5344CB8AC3E}">
        <p14:creationId xmlns:p14="http://schemas.microsoft.com/office/powerpoint/2010/main" val="284407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C3713-A523-AD89-67D1-9989BF7EE6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AFA15D-976A-4D76-852A-B5ED61A83F41}"/>
              </a:ext>
            </a:extLst>
          </p:cNvPr>
          <p:cNvSpPr>
            <a:spLocks noGrp="1"/>
          </p:cNvSpPr>
          <p:nvPr>
            <p:ph type="title"/>
          </p:nvPr>
        </p:nvSpPr>
        <p:spPr>
          <a:xfrm>
            <a:off x="1088409" y="244671"/>
            <a:ext cx="10266744" cy="1257405"/>
          </a:xfrm>
        </p:spPr>
        <p:txBody>
          <a:bodyPr anchor="b">
            <a:normAutofit/>
          </a:bodyPr>
          <a:lstStyle/>
          <a:p>
            <a:r>
              <a:rPr lang="en-GB" sz="4400" b="1" dirty="0">
                <a:latin typeface="Nunito" pitchFamily="2" charset="0"/>
              </a:rPr>
              <a:t>Use of cold bedroom or cot after death</a:t>
            </a:r>
            <a:endParaRPr lang="en-GB" sz="4100" b="1" dirty="0">
              <a:latin typeface="Nunito" pitchFamily="2" charset="0"/>
            </a:endParaRPr>
          </a:p>
        </p:txBody>
      </p:sp>
      <p:sp>
        <p:nvSpPr>
          <p:cNvPr id="3" name="Content Placeholder 2">
            <a:extLst>
              <a:ext uri="{FF2B5EF4-FFF2-40B4-BE49-F238E27FC236}">
                <a16:creationId xmlns:a16="http://schemas.microsoft.com/office/drawing/2014/main" id="{7EF1C611-1E6B-9C00-9EC8-54591B534432}"/>
              </a:ext>
            </a:extLst>
          </p:cNvPr>
          <p:cNvSpPr>
            <a:spLocks noGrp="1"/>
          </p:cNvSpPr>
          <p:nvPr>
            <p:ph idx="1"/>
          </p:nvPr>
        </p:nvSpPr>
        <p:spPr>
          <a:xfrm>
            <a:off x="962627" y="1940689"/>
            <a:ext cx="10266745" cy="3785419"/>
          </a:xfrm>
        </p:spPr>
        <p:txBody>
          <a:bodyPr>
            <a:noAutofit/>
          </a:bodyPr>
          <a:lstStyle/>
          <a:p>
            <a:r>
              <a:rPr lang="en-GB" sz="1800" dirty="0">
                <a:latin typeface="Arial Nova" panose="020B0504020202020204" pitchFamily="34" charset="0"/>
              </a:rPr>
              <a:t>Cooling facilities (e.g., cold bedroom, cold cot / blanket) can help families with the initial grieving process immediately after a child’s death. </a:t>
            </a:r>
          </a:p>
          <a:p>
            <a:r>
              <a:rPr lang="en-GB" sz="1800" dirty="0">
                <a:latin typeface="Arial Nova" panose="020B0504020202020204" pitchFamily="34" charset="0"/>
              </a:rPr>
              <a:t>In 480 of the reviews, it was recorded that cold bedrooms/cots were not used. In most cases, the families were offered the use of a cold bedroom/cot, but families did not wish to use them. There could be many reasons why families did not wish to use the facilities, including religious or cultural preferences.</a:t>
            </a:r>
          </a:p>
          <a:p>
            <a:r>
              <a:rPr lang="en-GB" sz="1800" dirty="0">
                <a:latin typeface="Arial Nova" panose="020B0504020202020204" pitchFamily="34" charset="0"/>
              </a:rPr>
              <a:t>In 32 reviews, cold bedrooms/cots were not used due to the requirement for a post-mortem examination or coroner investigation.</a:t>
            </a:r>
          </a:p>
          <a:p>
            <a:r>
              <a:rPr lang="en-GB" sz="1800" dirty="0">
                <a:latin typeface="Arial Nova" panose="020B0504020202020204" pitchFamily="34" charset="0"/>
              </a:rPr>
              <a:t>Other reviews reported restrictions due to the COVID-19 pandemic meant that these facilities were not offered, and a further 20 cases unrelated to the pandemic where the cooling facilities were not offered, not available or not working.</a:t>
            </a:r>
          </a:p>
        </p:txBody>
      </p:sp>
      <p:pic>
        <p:nvPicPr>
          <p:cNvPr id="4" name="Picture 3" descr="A picture containing drawing&#10;&#10;Description automatically generated">
            <a:extLst>
              <a:ext uri="{FF2B5EF4-FFF2-40B4-BE49-F238E27FC236}">
                <a16:creationId xmlns:a16="http://schemas.microsoft.com/office/drawing/2014/main" id="{D3364205-67D3-E92B-A9D3-BCA183E7B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670" y="128291"/>
            <a:ext cx="729811" cy="201018"/>
          </a:xfrm>
          <a:prstGeom prst="rect">
            <a:avLst/>
          </a:prstGeom>
        </p:spPr>
      </p:pic>
      <p:sp>
        <p:nvSpPr>
          <p:cNvPr id="6" name="TextBox 5">
            <a:extLst>
              <a:ext uri="{FF2B5EF4-FFF2-40B4-BE49-F238E27FC236}">
                <a16:creationId xmlns:a16="http://schemas.microsoft.com/office/drawing/2014/main" id="{83FF0CF9-8498-459B-CF5B-A4DBD06BE033}"/>
              </a:ext>
            </a:extLst>
          </p:cNvPr>
          <p:cNvSpPr txBox="1"/>
          <p:nvPr/>
        </p:nvSpPr>
        <p:spPr>
          <a:xfrm>
            <a:off x="9994481" y="121561"/>
            <a:ext cx="2197519" cy="246221"/>
          </a:xfrm>
          <a:prstGeom prst="rect">
            <a:avLst/>
          </a:prstGeom>
          <a:noFill/>
        </p:spPr>
        <p:txBody>
          <a:bodyPr wrap="square" rtlCol="0">
            <a:spAutoFit/>
          </a:bodyPr>
          <a:lstStyle/>
          <a:p>
            <a:pPr>
              <a:spcAft>
                <a:spcPts val="600"/>
              </a:spcAft>
            </a:pPr>
            <a:r>
              <a:rPr lang="en-GB" sz="1000" dirty="0">
                <a:solidFill>
                  <a:srgbClr val="4BAA90"/>
                </a:solidFill>
                <a:latin typeface="Segoe UI" panose="020B0502040204020203" pitchFamily="34" charset="0"/>
                <a:cs typeface="Segoe UI" panose="020B0502040204020203" pitchFamily="34" charset="0"/>
              </a:rPr>
              <a:t>National Child Mortality Database </a:t>
            </a:r>
          </a:p>
        </p:txBody>
      </p:sp>
      <p:sp>
        <p:nvSpPr>
          <p:cNvPr id="9" name="TextBox 8">
            <a:extLst>
              <a:ext uri="{FF2B5EF4-FFF2-40B4-BE49-F238E27FC236}">
                <a16:creationId xmlns:a16="http://schemas.microsoft.com/office/drawing/2014/main" id="{2D8E508D-BEF3-C357-E87F-74359B3340A1}"/>
              </a:ext>
            </a:extLst>
          </p:cNvPr>
          <p:cNvSpPr txBox="1"/>
          <p:nvPr/>
        </p:nvSpPr>
        <p:spPr>
          <a:xfrm>
            <a:off x="322739" y="6315711"/>
            <a:ext cx="3097763" cy="400110"/>
          </a:xfrm>
          <a:prstGeom prst="rect">
            <a:avLst/>
          </a:prstGeom>
          <a:noFill/>
        </p:spPr>
        <p:txBody>
          <a:bodyPr wrap="square" rtlCol="0">
            <a:spAutoFit/>
          </a:bodyPr>
          <a:lstStyle/>
          <a:p>
            <a:r>
              <a:rPr lang="en-GB" sz="2000" dirty="0">
                <a:solidFill>
                  <a:srgbClr val="4BAA90"/>
                </a:solidFill>
                <a:latin typeface="Arial Nova" panose="020B0504020202020204" pitchFamily="34" charset="0"/>
                <a:cs typeface="Segoe UI" panose="020B0502040204020203" pitchFamily="34" charset="0"/>
              </a:rPr>
              <a:t>www.ncmd.info</a:t>
            </a:r>
          </a:p>
        </p:txBody>
      </p:sp>
      <p:sp>
        <p:nvSpPr>
          <p:cNvPr id="10" name="TextBox 9">
            <a:extLst>
              <a:ext uri="{FF2B5EF4-FFF2-40B4-BE49-F238E27FC236}">
                <a16:creationId xmlns:a16="http://schemas.microsoft.com/office/drawing/2014/main" id="{E711C515-0F85-7DB1-BEE2-D9FCDA0B6772}"/>
              </a:ext>
            </a:extLst>
          </p:cNvPr>
          <p:cNvSpPr txBox="1"/>
          <p:nvPr/>
        </p:nvSpPr>
        <p:spPr>
          <a:xfrm>
            <a:off x="8364777" y="6346681"/>
            <a:ext cx="3504484" cy="400110"/>
          </a:xfrm>
          <a:prstGeom prst="rect">
            <a:avLst/>
          </a:prstGeom>
          <a:noFill/>
        </p:spPr>
        <p:txBody>
          <a:bodyPr wrap="square" rtlCol="0">
            <a:spAutoFit/>
          </a:bodyPr>
          <a:lstStyle/>
          <a:p>
            <a:pPr algn="r"/>
            <a:r>
              <a:rPr lang="en-GB" sz="2000" dirty="0">
                <a:solidFill>
                  <a:srgbClr val="4BAA90"/>
                </a:solidFill>
                <a:latin typeface="Arial Nova" panose="020B0504020202020204" pitchFamily="34" charset="0"/>
                <a:cs typeface="Segoe UI" panose="020B0502040204020203" pitchFamily="34" charset="0"/>
              </a:rPr>
              <a:t>@NCMD_England</a:t>
            </a:r>
          </a:p>
        </p:txBody>
      </p:sp>
    </p:spTree>
    <p:extLst>
      <p:ext uri="{BB962C8B-B14F-4D97-AF65-F5344CB8AC3E}">
        <p14:creationId xmlns:p14="http://schemas.microsoft.com/office/powerpoint/2010/main" val="2341583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6E900-CEC3-4E02-B022-2CB082C40B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00B745-B6B7-DF13-E5F6-3D0949A4B327}"/>
              </a:ext>
            </a:extLst>
          </p:cNvPr>
          <p:cNvSpPr>
            <a:spLocks noGrp="1"/>
          </p:cNvSpPr>
          <p:nvPr>
            <p:ph type="title"/>
          </p:nvPr>
        </p:nvSpPr>
        <p:spPr>
          <a:xfrm>
            <a:off x="810229" y="490862"/>
            <a:ext cx="10741694" cy="1257405"/>
          </a:xfrm>
        </p:spPr>
        <p:txBody>
          <a:bodyPr anchor="b">
            <a:normAutofit fontScale="90000"/>
          </a:bodyPr>
          <a:lstStyle/>
          <a:p>
            <a:pPr algn="ctr"/>
            <a:r>
              <a:rPr lang="en-GB" sz="4400" b="1" dirty="0">
                <a:latin typeface="Nunito" pitchFamily="2" charset="0"/>
              </a:rPr>
              <a:t>Commissioning and funding of palliative care services</a:t>
            </a:r>
            <a:endParaRPr lang="en-GB" sz="4100" b="1" dirty="0">
              <a:latin typeface="Nunito" pitchFamily="2" charset="0"/>
            </a:endParaRPr>
          </a:p>
        </p:txBody>
      </p:sp>
      <p:sp>
        <p:nvSpPr>
          <p:cNvPr id="3" name="Content Placeholder 2">
            <a:extLst>
              <a:ext uri="{FF2B5EF4-FFF2-40B4-BE49-F238E27FC236}">
                <a16:creationId xmlns:a16="http://schemas.microsoft.com/office/drawing/2014/main" id="{BC341671-766C-FF4F-0820-691214F393BC}"/>
              </a:ext>
            </a:extLst>
          </p:cNvPr>
          <p:cNvSpPr>
            <a:spLocks noGrp="1"/>
          </p:cNvSpPr>
          <p:nvPr>
            <p:ph idx="1"/>
          </p:nvPr>
        </p:nvSpPr>
        <p:spPr>
          <a:xfrm>
            <a:off x="696480" y="1909820"/>
            <a:ext cx="10579261" cy="3785419"/>
          </a:xfrm>
        </p:spPr>
        <p:txBody>
          <a:bodyPr>
            <a:normAutofit/>
          </a:bodyPr>
          <a:lstStyle/>
          <a:p>
            <a:r>
              <a:rPr lang="en-GB" sz="1800" dirty="0">
                <a:latin typeface="Arial Nova" panose="020B0504020202020204" pitchFamily="34" charset="0"/>
              </a:rPr>
              <a:t>Inconsistent funding arrangements for paediatric (including perinatal / neonatal) palliative care across regions of the country has been previously highlighted</a:t>
            </a:r>
            <a:r>
              <a:rPr lang="en-GB" sz="1800" baseline="30000" dirty="0">
                <a:latin typeface="Arial Nova" panose="020B0504020202020204" pitchFamily="34" charset="0"/>
              </a:rPr>
              <a:t>1</a:t>
            </a:r>
            <a:r>
              <a:rPr lang="en-GB" sz="1800" dirty="0">
                <a:latin typeface="Arial Nova" panose="020B0504020202020204" pitchFamily="34" charset="0"/>
              </a:rPr>
              <a:t>. This was also recently highlighted in </a:t>
            </a:r>
            <a:r>
              <a:rPr lang="en-GB" sz="1800" u="sng" dirty="0">
                <a:solidFill>
                  <a:schemeClr val="accent6"/>
                </a:solidFill>
                <a:latin typeface="Arial Nova" panose="020B0504020202020204" pitchFamily="34" charset="0"/>
                <a:hlinkClick r:id="rId3">
                  <a:extLst>
                    <a:ext uri="{A12FA001-AC4F-418D-AE19-62706E023703}">
                      <ahyp:hlinkClr xmlns:ahyp="http://schemas.microsoft.com/office/drawing/2018/hyperlinkcolor" val="tx"/>
                    </a:ext>
                  </a:extLst>
                </a:hlinkClick>
              </a:rPr>
              <a:t>Built to Last? The state of children’s palliative care in 2025</a:t>
            </a:r>
            <a:r>
              <a:rPr lang="en-GB" sz="1800" dirty="0">
                <a:solidFill>
                  <a:schemeClr val="accent6"/>
                </a:solidFill>
                <a:latin typeface="Arial Nova" panose="020B0504020202020204" pitchFamily="34" charset="0"/>
              </a:rPr>
              <a:t> </a:t>
            </a:r>
            <a:r>
              <a:rPr lang="en-GB" sz="1800" dirty="0">
                <a:latin typeface="Arial Nova" panose="020B0504020202020204" pitchFamily="34" charset="0"/>
              </a:rPr>
              <a:t>report. </a:t>
            </a:r>
          </a:p>
          <a:p>
            <a:pPr marL="0" indent="0">
              <a:buNone/>
            </a:pPr>
            <a:endParaRPr lang="en-GB" sz="1800" dirty="0">
              <a:latin typeface="Arial Nova" panose="020B0504020202020204" pitchFamily="34" charset="0"/>
            </a:endParaRPr>
          </a:p>
          <a:p>
            <a:r>
              <a:rPr lang="en-GB" sz="1800" dirty="0">
                <a:latin typeface="Arial Nova" panose="020B0504020202020204" pitchFamily="34" charset="0"/>
              </a:rPr>
              <a:t>There were 54 reviews where gaps in palliative care service provision were recorded by CDOPs. </a:t>
            </a:r>
          </a:p>
          <a:p>
            <a:endParaRPr lang="en-GB" sz="1800" dirty="0">
              <a:latin typeface="Arial Nova" panose="020B0504020202020204" pitchFamily="34" charset="0"/>
            </a:endParaRPr>
          </a:p>
          <a:p>
            <a:r>
              <a:rPr lang="en-GB" sz="1800" dirty="0">
                <a:latin typeface="Arial Nova" panose="020B0504020202020204" pitchFamily="34" charset="0"/>
              </a:rPr>
              <a:t>These related to situations where the service was either not commissioned or not funded. The majority of these reviews highlighted that, in some regions, there is a lack of routine 24-hour access to community nursing services, and out of hours palliative care is not a fully commissioned service for the children's community nursing team.</a:t>
            </a:r>
          </a:p>
          <a:p>
            <a:endParaRPr lang="en-GB" sz="1800" dirty="0">
              <a:latin typeface="Arial Nova" panose="020B0504020202020204"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DBCF3D50-B59A-86B6-56F8-8CEA035A44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4670" y="128291"/>
            <a:ext cx="729811" cy="201018"/>
          </a:xfrm>
          <a:prstGeom prst="rect">
            <a:avLst/>
          </a:prstGeom>
        </p:spPr>
      </p:pic>
      <p:sp>
        <p:nvSpPr>
          <p:cNvPr id="6" name="TextBox 5">
            <a:extLst>
              <a:ext uri="{FF2B5EF4-FFF2-40B4-BE49-F238E27FC236}">
                <a16:creationId xmlns:a16="http://schemas.microsoft.com/office/drawing/2014/main" id="{175EC453-C0B5-1F94-3941-347708A9A16A}"/>
              </a:ext>
            </a:extLst>
          </p:cNvPr>
          <p:cNvSpPr txBox="1"/>
          <p:nvPr/>
        </p:nvSpPr>
        <p:spPr>
          <a:xfrm>
            <a:off x="9994481" y="121561"/>
            <a:ext cx="2197519" cy="246221"/>
          </a:xfrm>
          <a:prstGeom prst="rect">
            <a:avLst/>
          </a:prstGeom>
          <a:noFill/>
        </p:spPr>
        <p:txBody>
          <a:bodyPr wrap="square" rtlCol="0">
            <a:spAutoFit/>
          </a:bodyPr>
          <a:lstStyle/>
          <a:p>
            <a:pPr>
              <a:spcAft>
                <a:spcPts val="600"/>
              </a:spcAft>
            </a:pPr>
            <a:r>
              <a:rPr lang="en-GB" sz="1000" dirty="0">
                <a:solidFill>
                  <a:srgbClr val="4BAA90"/>
                </a:solidFill>
                <a:latin typeface="Segoe UI" panose="020B0502040204020203" pitchFamily="34" charset="0"/>
                <a:cs typeface="Segoe UI" panose="020B0502040204020203" pitchFamily="34" charset="0"/>
              </a:rPr>
              <a:t>National Child Mortality Database </a:t>
            </a:r>
          </a:p>
        </p:txBody>
      </p:sp>
      <p:sp>
        <p:nvSpPr>
          <p:cNvPr id="9" name="TextBox 8">
            <a:extLst>
              <a:ext uri="{FF2B5EF4-FFF2-40B4-BE49-F238E27FC236}">
                <a16:creationId xmlns:a16="http://schemas.microsoft.com/office/drawing/2014/main" id="{B1F18328-4F94-7449-B269-C89A0FCE23C3}"/>
              </a:ext>
            </a:extLst>
          </p:cNvPr>
          <p:cNvSpPr txBox="1"/>
          <p:nvPr/>
        </p:nvSpPr>
        <p:spPr>
          <a:xfrm>
            <a:off x="97097" y="6346681"/>
            <a:ext cx="3097763" cy="400110"/>
          </a:xfrm>
          <a:prstGeom prst="rect">
            <a:avLst/>
          </a:prstGeom>
          <a:noFill/>
        </p:spPr>
        <p:txBody>
          <a:bodyPr wrap="square" rtlCol="0">
            <a:spAutoFit/>
          </a:bodyPr>
          <a:lstStyle/>
          <a:p>
            <a:r>
              <a:rPr lang="en-GB" sz="2000" dirty="0">
                <a:solidFill>
                  <a:srgbClr val="4BAA90"/>
                </a:solidFill>
                <a:latin typeface="Arial Nova" panose="020B0504020202020204" pitchFamily="34" charset="0"/>
                <a:cs typeface="Segoe UI" panose="020B0502040204020203" pitchFamily="34" charset="0"/>
              </a:rPr>
              <a:t>www.ncmd.info</a:t>
            </a:r>
          </a:p>
        </p:txBody>
      </p:sp>
      <p:sp>
        <p:nvSpPr>
          <p:cNvPr id="10" name="TextBox 9">
            <a:extLst>
              <a:ext uri="{FF2B5EF4-FFF2-40B4-BE49-F238E27FC236}">
                <a16:creationId xmlns:a16="http://schemas.microsoft.com/office/drawing/2014/main" id="{BB8EE968-123F-298E-E39B-0752306F2AA4}"/>
              </a:ext>
            </a:extLst>
          </p:cNvPr>
          <p:cNvSpPr txBox="1"/>
          <p:nvPr/>
        </p:nvSpPr>
        <p:spPr>
          <a:xfrm>
            <a:off x="8364777" y="6346681"/>
            <a:ext cx="3504484" cy="400110"/>
          </a:xfrm>
          <a:prstGeom prst="rect">
            <a:avLst/>
          </a:prstGeom>
          <a:noFill/>
        </p:spPr>
        <p:txBody>
          <a:bodyPr wrap="square" rtlCol="0">
            <a:spAutoFit/>
          </a:bodyPr>
          <a:lstStyle/>
          <a:p>
            <a:pPr algn="r"/>
            <a:r>
              <a:rPr lang="en-GB" sz="2000" dirty="0">
                <a:solidFill>
                  <a:srgbClr val="4BAA90"/>
                </a:solidFill>
                <a:latin typeface="Arial Nova" panose="020B0504020202020204" pitchFamily="34" charset="0"/>
                <a:cs typeface="Segoe UI" panose="020B0502040204020203" pitchFamily="34" charset="0"/>
              </a:rPr>
              <a:t>@NCMD_England</a:t>
            </a:r>
          </a:p>
        </p:txBody>
      </p:sp>
      <p:sp>
        <p:nvSpPr>
          <p:cNvPr id="5" name="TextBox 4">
            <a:extLst>
              <a:ext uri="{FF2B5EF4-FFF2-40B4-BE49-F238E27FC236}">
                <a16:creationId xmlns:a16="http://schemas.microsoft.com/office/drawing/2014/main" id="{37420B32-A92B-47DB-DE22-A64A7735A324}"/>
              </a:ext>
            </a:extLst>
          </p:cNvPr>
          <p:cNvSpPr txBox="1"/>
          <p:nvPr/>
        </p:nvSpPr>
        <p:spPr>
          <a:xfrm>
            <a:off x="417044" y="5857287"/>
            <a:ext cx="10515600" cy="461665"/>
          </a:xfrm>
          <a:prstGeom prst="rect">
            <a:avLst/>
          </a:prstGeom>
          <a:noFill/>
        </p:spPr>
        <p:txBody>
          <a:bodyPr wrap="square">
            <a:spAutoFit/>
          </a:bodyPr>
          <a:lstStyle/>
          <a:p>
            <a:pPr marL="342900" lvl="0" indent="-342900">
              <a:buFont typeface="+mj-lt"/>
              <a:buAutoNum type="arabicPeriod"/>
            </a:pPr>
            <a:r>
              <a:rPr lang="en-GB" sz="1200" dirty="0">
                <a:effectLst/>
                <a:latin typeface="Calibri" panose="020F0502020204030204" pitchFamily="34" charset="0"/>
                <a:ea typeface="Times New Roman" panose="02020603050405020304" pitchFamily="18" charset="0"/>
              </a:rPr>
              <a:t>Papworth, A., Hackett, J., Beresford, B. et al (2023) ‘Regional perspectives on the coordination and delivery of paediatric end-of-life care in the UK: a qualitative study’, BMC </a:t>
            </a:r>
            <a:r>
              <a:rPr lang="en-GB" sz="1200" dirty="0" err="1">
                <a:effectLst/>
                <a:latin typeface="Calibri" panose="020F0502020204030204" pitchFamily="34" charset="0"/>
                <a:ea typeface="Times New Roman" panose="02020603050405020304" pitchFamily="18" charset="0"/>
              </a:rPr>
              <a:t>Palliat</a:t>
            </a:r>
            <a:r>
              <a:rPr lang="en-GB" sz="1200" dirty="0">
                <a:effectLst/>
                <a:latin typeface="Calibri" panose="020F0502020204030204" pitchFamily="34" charset="0"/>
                <a:ea typeface="Times New Roman" panose="02020603050405020304" pitchFamily="18" charset="0"/>
              </a:rPr>
              <a:t> Care 22, 117 (2023). Available at: </a:t>
            </a:r>
            <a:r>
              <a:rPr lang="en-GB" sz="1200" dirty="0">
                <a:effectLst/>
                <a:latin typeface="Calibri" panose="020F0502020204030204" pitchFamily="34" charset="0"/>
                <a:ea typeface="Times New Roman" panose="02020603050405020304" pitchFamily="18" charset="0"/>
                <a:hlinkClick r:id="rId5"/>
              </a:rPr>
              <a:t>https://doi.org/10.1186/s12904-023-01238-w</a:t>
            </a:r>
            <a:r>
              <a:rPr lang="en-GB" sz="1200" dirty="0">
                <a:effectLst/>
                <a:latin typeface="Calibri" panose="020F0502020204030204" pitchFamily="34" charset="0"/>
                <a:ea typeface="Times New Roman" panose="02020603050405020304" pitchFamily="18" charset="0"/>
              </a:rPr>
              <a:t> </a:t>
            </a:r>
          </a:p>
        </p:txBody>
      </p:sp>
    </p:spTree>
    <p:extLst>
      <p:ext uri="{BB962C8B-B14F-4D97-AF65-F5344CB8AC3E}">
        <p14:creationId xmlns:p14="http://schemas.microsoft.com/office/powerpoint/2010/main" val="3324149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B4653-AC95-8766-3B8F-D2E31266EC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E8A120-1069-34BC-CA1A-3FADA3F8A943}"/>
              </a:ext>
            </a:extLst>
          </p:cNvPr>
          <p:cNvSpPr>
            <a:spLocks noGrp="1"/>
          </p:cNvSpPr>
          <p:nvPr>
            <p:ph type="title"/>
          </p:nvPr>
        </p:nvSpPr>
        <p:spPr>
          <a:xfrm>
            <a:off x="810229" y="490862"/>
            <a:ext cx="10741694" cy="1257405"/>
          </a:xfrm>
        </p:spPr>
        <p:txBody>
          <a:bodyPr anchor="b">
            <a:normAutofit fontScale="90000"/>
          </a:bodyPr>
          <a:lstStyle/>
          <a:p>
            <a:pPr algn="ctr"/>
            <a:r>
              <a:rPr lang="en-GB" sz="4400" b="1" dirty="0">
                <a:latin typeface="Nunito" pitchFamily="2" charset="0"/>
              </a:rPr>
              <a:t>Commissioning and funding of palliative care services</a:t>
            </a:r>
            <a:endParaRPr lang="en-GB" sz="4100" b="1" dirty="0">
              <a:latin typeface="Nunito" pitchFamily="2" charset="0"/>
            </a:endParaRPr>
          </a:p>
        </p:txBody>
      </p:sp>
      <p:sp>
        <p:nvSpPr>
          <p:cNvPr id="3" name="Content Placeholder 2">
            <a:extLst>
              <a:ext uri="{FF2B5EF4-FFF2-40B4-BE49-F238E27FC236}">
                <a16:creationId xmlns:a16="http://schemas.microsoft.com/office/drawing/2014/main" id="{1E82DADA-F28B-4CB3-80C2-849675E5C68A}"/>
              </a:ext>
            </a:extLst>
          </p:cNvPr>
          <p:cNvSpPr>
            <a:spLocks noGrp="1"/>
          </p:cNvSpPr>
          <p:nvPr>
            <p:ph idx="1"/>
          </p:nvPr>
        </p:nvSpPr>
        <p:spPr>
          <a:xfrm>
            <a:off x="696480" y="1909820"/>
            <a:ext cx="10579261" cy="4201613"/>
          </a:xfrm>
        </p:spPr>
        <p:txBody>
          <a:bodyPr>
            <a:noAutofit/>
          </a:bodyPr>
          <a:lstStyle/>
          <a:p>
            <a:r>
              <a:rPr lang="en-GB" sz="1800" u="sng" dirty="0">
                <a:latin typeface="Arial Nova" panose="020B0504020202020204" pitchFamily="34" charset="0"/>
                <a:hlinkClick r:id="rId3"/>
              </a:rPr>
              <a:t>NICE Guideline QS160</a:t>
            </a:r>
            <a:r>
              <a:rPr lang="en-GB" sz="1800" dirty="0">
                <a:latin typeface="Arial Nova" panose="020B0504020202020204" pitchFamily="34" charset="0"/>
              </a:rPr>
              <a:t> states that any child approaching the end of their life and being cared for at home should have 24-hour access to both paediatric nursing care and palliative care advice. This could include a service that provides extended hours for face-to-face services, with 24-hour access to phone support from a palliative care specialist. </a:t>
            </a:r>
          </a:p>
          <a:p>
            <a:endParaRPr lang="en-GB" sz="1800" dirty="0">
              <a:latin typeface="Arial Nova" panose="020B0504020202020204" pitchFamily="34" charset="0"/>
            </a:endParaRPr>
          </a:p>
          <a:p>
            <a:r>
              <a:rPr lang="en-GB" sz="1800" dirty="0">
                <a:latin typeface="Arial Nova" panose="020B0504020202020204" pitchFamily="34" charset="0"/>
              </a:rPr>
              <a:t>Many of the teams involved had been supporting children and their families solely on a good will basis, with healthcare professionals often working outside their normal working hours. This was necessary to fill gaps in services, to provide support and advice, and to enable the child to die in their location of choice. Such additional work placed significant responsibility on teams, often without any formal recognition. </a:t>
            </a:r>
          </a:p>
          <a:p>
            <a:pPr marL="0" indent="0">
              <a:buNone/>
            </a:pPr>
            <a:endParaRPr lang="en-GB" sz="1800" dirty="0">
              <a:latin typeface="Arial Nova" panose="020B0504020202020204"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A7F49572-EF1B-E4F9-6D6A-650E89690D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4670" y="128291"/>
            <a:ext cx="729811" cy="201018"/>
          </a:xfrm>
          <a:prstGeom prst="rect">
            <a:avLst/>
          </a:prstGeom>
        </p:spPr>
      </p:pic>
      <p:sp>
        <p:nvSpPr>
          <p:cNvPr id="6" name="TextBox 5">
            <a:extLst>
              <a:ext uri="{FF2B5EF4-FFF2-40B4-BE49-F238E27FC236}">
                <a16:creationId xmlns:a16="http://schemas.microsoft.com/office/drawing/2014/main" id="{FF4AAB54-96E7-63B1-09DB-4B1DEAB5696B}"/>
              </a:ext>
            </a:extLst>
          </p:cNvPr>
          <p:cNvSpPr txBox="1"/>
          <p:nvPr/>
        </p:nvSpPr>
        <p:spPr>
          <a:xfrm>
            <a:off x="9994481" y="121561"/>
            <a:ext cx="2197519" cy="246221"/>
          </a:xfrm>
          <a:prstGeom prst="rect">
            <a:avLst/>
          </a:prstGeom>
          <a:noFill/>
        </p:spPr>
        <p:txBody>
          <a:bodyPr wrap="square" rtlCol="0">
            <a:spAutoFit/>
          </a:bodyPr>
          <a:lstStyle/>
          <a:p>
            <a:pPr>
              <a:spcAft>
                <a:spcPts val="600"/>
              </a:spcAft>
            </a:pPr>
            <a:r>
              <a:rPr lang="en-GB" sz="1000" dirty="0">
                <a:solidFill>
                  <a:srgbClr val="4BAA90"/>
                </a:solidFill>
                <a:latin typeface="Segoe UI" panose="020B0502040204020203" pitchFamily="34" charset="0"/>
                <a:cs typeface="Segoe UI" panose="020B0502040204020203" pitchFamily="34" charset="0"/>
              </a:rPr>
              <a:t>National Child Mortality Database </a:t>
            </a:r>
          </a:p>
        </p:txBody>
      </p:sp>
      <p:sp>
        <p:nvSpPr>
          <p:cNvPr id="9" name="TextBox 8">
            <a:extLst>
              <a:ext uri="{FF2B5EF4-FFF2-40B4-BE49-F238E27FC236}">
                <a16:creationId xmlns:a16="http://schemas.microsoft.com/office/drawing/2014/main" id="{361FE0F0-80F0-28A5-A2DF-DAD333B7CEC2}"/>
              </a:ext>
            </a:extLst>
          </p:cNvPr>
          <p:cNvSpPr txBox="1"/>
          <p:nvPr/>
        </p:nvSpPr>
        <p:spPr>
          <a:xfrm>
            <a:off x="97097" y="6346681"/>
            <a:ext cx="3097763" cy="400110"/>
          </a:xfrm>
          <a:prstGeom prst="rect">
            <a:avLst/>
          </a:prstGeom>
          <a:noFill/>
        </p:spPr>
        <p:txBody>
          <a:bodyPr wrap="square" rtlCol="0">
            <a:spAutoFit/>
          </a:bodyPr>
          <a:lstStyle/>
          <a:p>
            <a:r>
              <a:rPr lang="en-GB" sz="2000" dirty="0">
                <a:solidFill>
                  <a:srgbClr val="4BAA90"/>
                </a:solidFill>
                <a:latin typeface="Arial Nova" panose="020B0504020202020204" pitchFamily="34" charset="0"/>
                <a:cs typeface="Segoe UI" panose="020B0502040204020203" pitchFamily="34" charset="0"/>
              </a:rPr>
              <a:t>www.ncmd.info</a:t>
            </a:r>
          </a:p>
        </p:txBody>
      </p:sp>
      <p:sp>
        <p:nvSpPr>
          <p:cNvPr id="10" name="TextBox 9">
            <a:extLst>
              <a:ext uri="{FF2B5EF4-FFF2-40B4-BE49-F238E27FC236}">
                <a16:creationId xmlns:a16="http://schemas.microsoft.com/office/drawing/2014/main" id="{5981C2DC-7866-438D-D668-0A6DEBEDFF5A}"/>
              </a:ext>
            </a:extLst>
          </p:cNvPr>
          <p:cNvSpPr txBox="1"/>
          <p:nvPr/>
        </p:nvSpPr>
        <p:spPr>
          <a:xfrm>
            <a:off x="8364777" y="6346681"/>
            <a:ext cx="3504484" cy="400110"/>
          </a:xfrm>
          <a:prstGeom prst="rect">
            <a:avLst/>
          </a:prstGeom>
          <a:noFill/>
        </p:spPr>
        <p:txBody>
          <a:bodyPr wrap="square" rtlCol="0">
            <a:spAutoFit/>
          </a:bodyPr>
          <a:lstStyle/>
          <a:p>
            <a:pPr algn="r"/>
            <a:r>
              <a:rPr lang="en-GB" sz="2000" dirty="0">
                <a:solidFill>
                  <a:srgbClr val="4BAA90"/>
                </a:solidFill>
                <a:latin typeface="Arial Nova" panose="020B0504020202020204" pitchFamily="34" charset="0"/>
                <a:cs typeface="Segoe UI" panose="020B0502040204020203" pitchFamily="34" charset="0"/>
              </a:rPr>
              <a:t>@NCMD_England</a:t>
            </a:r>
          </a:p>
        </p:txBody>
      </p:sp>
    </p:spTree>
    <p:extLst>
      <p:ext uri="{BB962C8B-B14F-4D97-AF65-F5344CB8AC3E}">
        <p14:creationId xmlns:p14="http://schemas.microsoft.com/office/powerpoint/2010/main" val="3025160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44695-E12D-22C2-9F75-E2DD313E1B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027323-7F51-035D-048E-B7C85EAEEAE9}"/>
              </a:ext>
            </a:extLst>
          </p:cNvPr>
          <p:cNvSpPr>
            <a:spLocks noGrp="1"/>
          </p:cNvSpPr>
          <p:nvPr>
            <p:ph type="title"/>
          </p:nvPr>
        </p:nvSpPr>
        <p:spPr>
          <a:xfrm>
            <a:off x="735379" y="652415"/>
            <a:ext cx="6400799" cy="1257405"/>
          </a:xfrm>
        </p:spPr>
        <p:txBody>
          <a:bodyPr anchor="b">
            <a:normAutofit fontScale="90000"/>
          </a:bodyPr>
          <a:lstStyle/>
          <a:p>
            <a:r>
              <a:rPr lang="en-GB" sz="4400" b="1" dirty="0">
                <a:latin typeface="Nunito" pitchFamily="2" charset="0"/>
              </a:rPr>
              <a:t>Commissioning and funding of palliative care services</a:t>
            </a:r>
            <a:endParaRPr lang="en-GB" sz="4100" b="1" dirty="0">
              <a:latin typeface="Nunito" pitchFamily="2" charset="0"/>
            </a:endParaRPr>
          </a:p>
        </p:txBody>
      </p:sp>
      <p:sp>
        <p:nvSpPr>
          <p:cNvPr id="3" name="Content Placeholder 2">
            <a:extLst>
              <a:ext uri="{FF2B5EF4-FFF2-40B4-BE49-F238E27FC236}">
                <a16:creationId xmlns:a16="http://schemas.microsoft.com/office/drawing/2014/main" id="{EF4B0E7C-8272-FC4B-B458-C10FE78C561C}"/>
              </a:ext>
            </a:extLst>
          </p:cNvPr>
          <p:cNvSpPr>
            <a:spLocks noGrp="1"/>
          </p:cNvSpPr>
          <p:nvPr>
            <p:ph idx="1"/>
          </p:nvPr>
        </p:nvSpPr>
        <p:spPr>
          <a:xfrm>
            <a:off x="696481" y="1909820"/>
            <a:ext cx="6016836" cy="4201613"/>
          </a:xfrm>
        </p:spPr>
        <p:txBody>
          <a:bodyPr>
            <a:noAutofit/>
          </a:bodyPr>
          <a:lstStyle/>
          <a:p>
            <a:r>
              <a:rPr lang="en-GB" sz="1800" dirty="0">
                <a:latin typeface="Arial Nova" panose="020B0504020202020204" pitchFamily="34" charset="0"/>
              </a:rPr>
              <a:t>Even where out of hours services were commissioned, capacity issues of existing services were noted, with difficulties in staff recruitment, retention and skill base. The challenge of ensuring a safe and sustainable service was recorded. </a:t>
            </a:r>
          </a:p>
          <a:p>
            <a:pPr marL="0" indent="0">
              <a:buNone/>
            </a:pPr>
            <a:endParaRPr lang="en-GB" sz="1800" dirty="0">
              <a:latin typeface="Arial Nova" panose="020B0504020202020204" pitchFamily="34" charset="0"/>
            </a:endParaRPr>
          </a:p>
          <a:p>
            <a:r>
              <a:rPr lang="en-GB" sz="1800" dirty="0">
                <a:latin typeface="Arial Nova" panose="020B0504020202020204" pitchFamily="34" charset="0"/>
              </a:rPr>
              <a:t>The Association for Paediatric Palliative Medicine and the Royal College of Paediatrics and Child Health have previously highlighted concerns about workforce capacity and </a:t>
            </a:r>
            <a:r>
              <a:rPr lang="en-GB" sz="1800" u="sng" dirty="0">
                <a:latin typeface="Arial Nova" panose="020B0504020202020204" pitchFamily="34" charset="0"/>
                <a:hlinkClick r:id="rId3"/>
              </a:rPr>
              <a:t>insufficient deanery national training numbers are allocated to junior doctors</a:t>
            </a:r>
            <a:r>
              <a:rPr lang="en-GB" sz="1800" dirty="0">
                <a:latin typeface="Arial Nova" panose="020B0504020202020204" pitchFamily="34" charset="0"/>
              </a:rPr>
              <a:t> wishing to sub-specialise in paediatric palliative care. </a:t>
            </a:r>
            <a:r>
              <a:rPr lang="en-GB" sz="1800" u="sng" dirty="0">
                <a:latin typeface="Arial Nova" panose="020B0504020202020204" pitchFamily="34" charset="0"/>
                <a:hlinkClick r:id="rId4"/>
              </a:rPr>
              <a:t>The Built to Last? report</a:t>
            </a:r>
            <a:r>
              <a:rPr lang="en-GB" sz="1800" dirty="0">
                <a:latin typeface="Arial Nova" panose="020B0504020202020204" pitchFamily="34" charset="0"/>
              </a:rPr>
              <a:t> recommends that the UK Government should expand the children palliative care workforce, to include increased spending on specialist paediatric palliative medicine GRID and SPIN training.  </a:t>
            </a:r>
          </a:p>
          <a:p>
            <a:pPr marL="0" indent="0">
              <a:buNone/>
            </a:pPr>
            <a:endParaRPr lang="en-GB" sz="1800" dirty="0">
              <a:latin typeface="Arial Nova" panose="020B0504020202020204"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1E2B5D86-C072-7E3F-79A1-35953124D2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4670" y="128291"/>
            <a:ext cx="729811" cy="201018"/>
          </a:xfrm>
          <a:prstGeom prst="rect">
            <a:avLst/>
          </a:prstGeom>
        </p:spPr>
      </p:pic>
      <p:sp>
        <p:nvSpPr>
          <p:cNvPr id="6" name="TextBox 5">
            <a:extLst>
              <a:ext uri="{FF2B5EF4-FFF2-40B4-BE49-F238E27FC236}">
                <a16:creationId xmlns:a16="http://schemas.microsoft.com/office/drawing/2014/main" id="{E111A9E6-5D60-40AD-4CB0-B505270C1509}"/>
              </a:ext>
            </a:extLst>
          </p:cNvPr>
          <p:cNvSpPr txBox="1"/>
          <p:nvPr/>
        </p:nvSpPr>
        <p:spPr>
          <a:xfrm>
            <a:off x="9994481" y="121561"/>
            <a:ext cx="2197519" cy="246221"/>
          </a:xfrm>
          <a:prstGeom prst="rect">
            <a:avLst/>
          </a:prstGeom>
          <a:noFill/>
        </p:spPr>
        <p:txBody>
          <a:bodyPr wrap="square" rtlCol="0">
            <a:spAutoFit/>
          </a:bodyPr>
          <a:lstStyle/>
          <a:p>
            <a:pPr>
              <a:spcAft>
                <a:spcPts val="600"/>
              </a:spcAft>
            </a:pPr>
            <a:r>
              <a:rPr lang="en-GB" sz="1000" dirty="0">
                <a:solidFill>
                  <a:srgbClr val="4BAA90"/>
                </a:solidFill>
                <a:latin typeface="Segoe UI" panose="020B0502040204020203" pitchFamily="34" charset="0"/>
                <a:cs typeface="Segoe UI" panose="020B0502040204020203" pitchFamily="34" charset="0"/>
              </a:rPr>
              <a:t>National Child Mortality Database </a:t>
            </a:r>
          </a:p>
        </p:txBody>
      </p:sp>
      <p:sp>
        <p:nvSpPr>
          <p:cNvPr id="9" name="TextBox 8">
            <a:extLst>
              <a:ext uri="{FF2B5EF4-FFF2-40B4-BE49-F238E27FC236}">
                <a16:creationId xmlns:a16="http://schemas.microsoft.com/office/drawing/2014/main" id="{F3C75410-F744-9DB8-1BA1-44A42674F486}"/>
              </a:ext>
            </a:extLst>
          </p:cNvPr>
          <p:cNvSpPr txBox="1"/>
          <p:nvPr/>
        </p:nvSpPr>
        <p:spPr>
          <a:xfrm>
            <a:off x="97097" y="6346681"/>
            <a:ext cx="3097763" cy="400110"/>
          </a:xfrm>
          <a:prstGeom prst="rect">
            <a:avLst/>
          </a:prstGeom>
          <a:noFill/>
        </p:spPr>
        <p:txBody>
          <a:bodyPr wrap="square" rtlCol="0">
            <a:spAutoFit/>
          </a:bodyPr>
          <a:lstStyle/>
          <a:p>
            <a:r>
              <a:rPr lang="en-GB" sz="2000" dirty="0">
                <a:solidFill>
                  <a:srgbClr val="4BAA90"/>
                </a:solidFill>
                <a:latin typeface="Arial Nova" panose="020B0504020202020204" pitchFamily="34" charset="0"/>
                <a:cs typeface="Segoe UI" panose="020B0502040204020203" pitchFamily="34" charset="0"/>
              </a:rPr>
              <a:t>www.ncmd.info</a:t>
            </a:r>
          </a:p>
        </p:txBody>
      </p:sp>
      <p:sp>
        <p:nvSpPr>
          <p:cNvPr id="10" name="TextBox 9">
            <a:extLst>
              <a:ext uri="{FF2B5EF4-FFF2-40B4-BE49-F238E27FC236}">
                <a16:creationId xmlns:a16="http://schemas.microsoft.com/office/drawing/2014/main" id="{9CD3642D-5BB3-CA7C-8E08-EDEA9D351B8B}"/>
              </a:ext>
            </a:extLst>
          </p:cNvPr>
          <p:cNvSpPr txBox="1"/>
          <p:nvPr/>
        </p:nvSpPr>
        <p:spPr>
          <a:xfrm>
            <a:off x="8364777" y="6346681"/>
            <a:ext cx="3504484" cy="400110"/>
          </a:xfrm>
          <a:prstGeom prst="rect">
            <a:avLst/>
          </a:prstGeom>
          <a:noFill/>
        </p:spPr>
        <p:txBody>
          <a:bodyPr wrap="square" rtlCol="0">
            <a:spAutoFit/>
          </a:bodyPr>
          <a:lstStyle/>
          <a:p>
            <a:pPr algn="r"/>
            <a:r>
              <a:rPr lang="en-GB" sz="2000" dirty="0">
                <a:solidFill>
                  <a:srgbClr val="4BAA90"/>
                </a:solidFill>
                <a:latin typeface="Arial Nova" panose="020B0504020202020204" pitchFamily="34" charset="0"/>
                <a:cs typeface="Segoe UI" panose="020B0502040204020203" pitchFamily="34" charset="0"/>
              </a:rPr>
              <a:t>@NCMD_England</a:t>
            </a:r>
          </a:p>
        </p:txBody>
      </p:sp>
      <p:pic>
        <p:nvPicPr>
          <p:cNvPr id="7" name="Picture 6">
            <a:extLst>
              <a:ext uri="{FF2B5EF4-FFF2-40B4-BE49-F238E27FC236}">
                <a16:creationId xmlns:a16="http://schemas.microsoft.com/office/drawing/2014/main" id="{C935A4B8-36F2-1A8E-0079-EE4A2BD0A315}"/>
              </a:ext>
            </a:extLst>
          </p:cNvPr>
          <p:cNvPicPr>
            <a:picLocks noChangeAspect="1"/>
          </p:cNvPicPr>
          <p:nvPr/>
        </p:nvPicPr>
        <p:blipFill>
          <a:blip r:embed="rId6"/>
          <a:stretch>
            <a:fillRect/>
          </a:stretch>
        </p:blipFill>
        <p:spPr>
          <a:xfrm>
            <a:off x="7559039" y="0"/>
            <a:ext cx="4632961" cy="6858000"/>
          </a:xfrm>
          <a:prstGeom prst="rect">
            <a:avLst/>
          </a:prstGeom>
        </p:spPr>
      </p:pic>
    </p:spTree>
    <p:extLst>
      <p:ext uri="{BB962C8B-B14F-4D97-AF65-F5344CB8AC3E}">
        <p14:creationId xmlns:p14="http://schemas.microsoft.com/office/powerpoint/2010/main" val="890606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1F590-01A4-57DE-7D5D-5D952AD149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A654D5-5DF3-AFC8-52D8-702A7AEC3ADD}"/>
              </a:ext>
            </a:extLst>
          </p:cNvPr>
          <p:cNvSpPr>
            <a:spLocks noGrp="1"/>
          </p:cNvSpPr>
          <p:nvPr>
            <p:ph type="title"/>
          </p:nvPr>
        </p:nvSpPr>
        <p:spPr>
          <a:xfrm>
            <a:off x="4965431" y="793625"/>
            <a:ext cx="6586491" cy="1257405"/>
          </a:xfrm>
        </p:spPr>
        <p:txBody>
          <a:bodyPr anchor="b">
            <a:normAutofit fontScale="90000"/>
          </a:bodyPr>
          <a:lstStyle/>
          <a:p>
            <a:r>
              <a:rPr lang="en-GB" sz="4400" b="1" dirty="0">
                <a:latin typeface="Nunito" pitchFamily="2" charset="0"/>
              </a:rPr>
              <a:t>Bereavement support for families</a:t>
            </a:r>
            <a:endParaRPr lang="en-GB" sz="4100" b="1" dirty="0">
              <a:latin typeface="Nunito" pitchFamily="2" charset="0"/>
            </a:endParaRPr>
          </a:p>
        </p:txBody>
      </p:sp>
      <p:sp>
        <p:nvSpPr>
          <p:cNvPr id="3" name="Content Placeholder 2">
            <a:extLst>
              <a:ext uri="{FF2B5EF4-FFF2-40B4-BE49-F238E27FC236}">
                <a16:creationId xmlns:a16="http://schemas.microsoft.com/office/drawing/2014/main" id="{FC19E89B-4423-476B-CB4A-D23D8853F4E1}"/>
              </a:ext>
            </a:extLst>
          </p:cNvPr>
          <p:cNvSpPr>
            <a:spLocks noGrp="1"/>
          </p:cNvSpPr>
          <p:nvPr>
            <p:ph idx="1"/>
          </p:nvPr>
        </p:nvSpPr>
        <p:spPr>
          <a:xfrm>
            <a:off x="4965431" y="2051030"/>
            <a:ext cx="6308311" cy="4172789"/>
          </a:xfrm>
        </p:spPr>
        <p:txBody>
          <a:bodyPr>
            <a:normAutofit/>
          </a:bodyPr>
          <a:lstStyle/>
          <a:p>
            <a:r>
              <a:rPr lang="en-GB" sz="1800" dirty="0">
                <a:latin typeface="Arial Nova" panose="020B0504020202020204" pitchFamily="34" charset="0"/>
                <a:ea typeface="Calibri" panose="020F0502020204030204" pitchFamily="34" charset="0"/>
                <a:cs typeface="Arial" panose="020B0604020202020204" pitchFamily="34" charset="0"/>
              </a:rPr>
              <a:t>Bereavement support may be provided by various different professionals including bereavement midwives, hospice teams and charities. For neonatal deaths, neonatal nurses may provide this during the neonatal admission, sometimes antenatally.</a:t>
            </a:r>
          </a:p>
          <a:p>
            <a:endParaRPr lang="en-GB" sz="1800" dirty="0">
              <a:latin typeface="Arial Nova" panose="020B0504020202020204" pitchFamily="34" charset="0"/>
              <a:ea typeface="Calibri" panose="020F0502020204030204" pitchFamily="34" charset="0"/>
              <a:cs typeface="Arial" panose="020B0604020202020204" pitchFamily="34" charset="0"/>
            </a:endParaRPr>
          </a:p>
          <a:p>
            <a:r>
              <a:rPr lang="en-GB" sz="1800" dirty="0">
                <a:latin typeface="Arial Nova" panose="020B0504020202020204" pitchFamily="34" charset="0"/>
                <a:ea typeface="Calibri" panose="020F0502020204030204" pitchFamily="34" charset="0"/>
                <a:cs typeface="Arial" panose="020B0604020202020204" pitchFamily="34" charset="0"/>
              </a:rPr>
              <a:t>Bereavement support was not offered in 14 of the reviews.</a:t>
            </a:r>
          </a:p>
          <a:p>
            <a:endParaRPr lang="en-GB" sz="1800" dirty="0">
              <a:latin typeface="Arial Nova" panose="020B0504020202020204" pitchFamily="34" charset="0"/>
              <a:ea typeface="Calibri" panose="020F0502020204030204" pitchFamily="34" charset="0"/>
              <a:cs typeface="Arial" panose="020B0604020202020204" pitchFamily="34" charset="0"/>
            </a:endParaRPr>
          </a:p>
          <a:p>
            <a:r>
              <a:rPr lang="en-GB" sz="1800" dirty="0">
                <a:latin typeface="Arial Nova" panose="020B0504020202020204" pitchFamily="34" charset="0"/>
                <a:ea typeface="Calibri" panose="020F0502020204030204" pitchFamily="34" charset="0"/>
                <a:cs typeface="Arial" panose="020B0604020202020204" pitchFamily="34" charset="0"/>
              </a:rPr>
              <a:t>Reviews highlighted issues with communication and the need to ensure clear communication between teams before and after the death of the child. A collaborative approach to bereavement support is required to ensure duplication is avoided and gaps are identified.</a:t>
            </a:r>
          </a:p>
        </p:txBody>
      </p:sp>
      <p:pic>
        <p:nvPicPr>
          <p:cNvPr id="4" name="Picture 3" descr="A picture containing drawing&#10;&#10;Description automatically generated">
            <a:extLst>
              <a:ext uri="{FF2B5EF4-FFF2-40B4-BE49-F238E27FC236}">
                <a16:creationId xmlns:a16="http://schemas.microsoft.com/office/drawing/2014/main" id="{8D0AA476-8C22-AC71-E0A9-A087600DB1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670" y="128291"/>
            <a:ext cx="729811" cy="201018"/>
          </a:xfrm>
          <a:prstGeom prst="rect">
            <a:avLst/>
          </a:prstGeom>
        </p:spPr>
      </p:pic>
      <p:sp>
        <p:nvSpPr>
          <p:cNvPr id="6" name="TextBox 5">
            <a:extLst>
              <a:ext uri="{FF2B5EF4-FFF2-40B4-BE49-F238E27FC236}">
                <a16:creationId xmlns:a16="http://schemas.microsoft.com/office/drawing/2014/main" id="{21B71175-E4BC-B1B4-82DD-69306AC0FBAE}"/>
              </a:ext>
            </a:extLst>
          </p:cNvPr>
          <p:cNvSpPr txBox="1"/>
          <p:nvPr/>
        </p:nvSpPr>
        <p:spPr>
          <a:xfrm>
            <a:off x="9994481" y="121561"/>
            <a:ext cx="2197519" cy="246221"/>
          </a:xfrm>
          <a:prstGeom prst="rect">
            <a:avLst/>
          </a:prstGeom>
          <a:noFill/>
        </p:spPr>
        <p:txBody>
          <a:bodyPr wrap="square" rtlCol="0">
            <a:spAutoFit/>
          </a:bodyPr>
          <a:lstStyle/>
          <a:p>
            <a:pPr>
              <a:spcAft>
                <a:spcPts val="600"/>
              </a:spcAft>
            </a:pPr>
            <a:r>
              <a:rPr lang="en-GB" sz="1000" dirty="0">
                <a:solidFill>
                  <a:srgbClr val="4BAA90"/>
                </a:solidFill>
                <a:latin typeface="Segoe UI" panose="020B0502040204020203" pitchFamily="34" charset="0"/>
                <a:cs typeface="Segoe UI" panose="020B0502040204020203" pitchFamily="34" charset="0"/>
              </a:rPr>
              <a:t>National Child Mortality Database </a:t>
            </a:r>
          </a:p>
        </p:txBody>
      </p:sp>
      <p:sp>
        <p:nvSpPr>
          <p:cNvPr id="9" name="TextBox 8">
            <a:extLst>
              <a:ext uri="{FF2B5EF4-FFF2-40B4-BE49-F238E27FC236}">
                <a16:creationId xmlns:a16="http://schemas.microsoft.com/office/drawing/2014/main" id="{FC2D5254-63FC-0574-E90E-E39F8583477A}"/>
              </a:ext>
            </a:extLst>
          </p:cNvPr>
          <p:cNvSpPr txBox="1"/>
          <p:nvPr/>
        </p:nvSpPr>
        <p:spPr>
          <a:xfrm>
            <a:off x="4865866" y="6346681"/>
            <a:ext cx="3097763" cy="400110"/>
          </a:xfrm>
          <a:prstGeom prst="rect">
            <a:avLst/>
          </a:prstGeom>
          <a:noFill/>
        </p:spPr>
        <p:txBody>
          <a:bodyPr wrap="square" rtlCol="0">
            <a:spAutoFit/>
          </a:bodyPr>
          <a:lstStyle/>
          <a:p>
            <a:r>
              <a:rPr lang="en-GB" sz="2000" dirty="0">
                <a:solidFill>
                  <a:srgbClr val="4BAA90"/>
                </a:solidFill>
                <a:latin typeface="Arial Nova" panose="020B0504020202020204" pitchFamily="34" charset="0"/>
                <a:cs typeface="Segoe UI" panose="020B0502040204020203" pitchFamily="34" charset="0"/>
              </a:rPr>
              <a:t>www.ncmd.info</a:t>
            </a:r>
          </a:p>
        </p:txBody>
      </p:sp>
      <p:sp>
        <p:nvSpPr>
          <p:cNvPr id="10" name="TextBox 9">
            <a:extLst>
              <a:ext uri="{FF2B5EF4-FFF2-40B4-BE49-F238E27FC236}">
                <a16:creationId xmlns:a16="http://schemas.microsoft.com/office/drawing/2014/main" id="{83A01A67-9B7C-41FF-93BE-10C2D72DCBBD}"/>
              </a:ext>
            </a:extLst>
          </p:cNvPr>
          <p:cNvSpPr txBox="1"/>
          <p:nvPr/>
        </p:nvSpPr>
        <p:spPr>
          <a:xfrm>
            <a:off x="8364777" y="6346681"/>
            <a:ext cx="3504484" cy="400110"/>
          </a:xfrm>
          <a:prstGeom prst="rect">
            <a:avLst/>
          </a:prstGeom>
          <a:noFill/>
        </p:spPr>
        <p:txBody>
          <a:bodyPr wrap="square" rtlCol="0">
            <a:spAutoFit/>
          </a:bodyPr>
          <a:lstStyle/>
          <a:p>
            <a:pPr algn="r"/>
            <a:r>
              <a:rPr lang="en-GB" sz="2000" dirty="0">
                <a:solidFill>
                  <a:srgbClr val="4BAA90"/>
                </a:solidFill>
                <a:latin typeface="Arial Nova" panose="020B0504020202020204" pitchFamily="34" charset="0"/>
                <a:cs typeface="Segoe UI" panose="020B0502040204020203" pitchFamily="34" charset="0"/>
              </a:rPr>
              <a:t>@NCMD_England</a:t>
            </a:r>
          </a:p>
        </p:txBody>
      </p:sp>
      <p:pic>
        <p:nvPicPr>
          <p:cNvPr id="5" name="Picture 4">
            <a:extLst>
              <a:ext uri="{FF2B5EF4-FFF2-40B4-BE49-F238E27FC236}">
                <a16:creationId xmlns:a16="http://schemas.microsoft.com/office/drawing/2014/main" id="{E6F2C604-E66B-99E8-3A28-0F4D421F3000}"/>
              </a:ext>
            </a:extLst>
          </p:cNvPr>
          <p:cNvPicPr>
            <a:picLocks noChangeAspect="1"/>
          </p:cNvPicPr>
          <p:nvPr/>
        </p:nvPicPr>
        <p:blipFill>
          <a:blip r:embed="rId4"/>
          <a:stretch>
            <a:fillRect/>
          </a:stretch>
        </p:blipFill>
        <p:spPr>
          <a:xfrm>
            <a:off x="405392" y="1539432"/>
            <a:ext cx="4460474" cy="3495555"/>
          </a:xfrm>
          <a:prstGeom prst="rect">
            <a:avLst/>
          </a:prstGeom>
        </p:spPr>
      </p:pic>
    </p:spTree>
    <p:extLst>
      <p:ext uri="{BB962C8B-B14F-4D97-AF65-F5344CB8AC3E}">
        <p14:creationId xmlns:p14="http://schemas.microsoft.com/office/powerpoint/2010/main" val="24596779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7D8D5-E5A8-0F81-899E-435001D1B8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A0EC6C-B610-8A9A-101A-7EB2CE4E7860}"/>
              </a:ext>
            </a:extLst>
          </p:cNvPr>
          <p:cNvSpPr>
            <a:spLocks noGrp="1"/>
          </p:cNvSpPr>
          <p:nvPr>
            <p:ph type="title"/>
          </p:nvPr>
        </p:nvSpPr>
        <p:spPr>
          <a:xfrm>
            <a:off x="4965431" y="793625"/>
            <a:ext cx="6586491" cy="1257405"/>
          </a:xfrm>
        </p:spPr>
        <p:txBody>
          <a:bodyPr anchor="b">
            <a:normAutofit fontScale="90000"/>
          </a:bodyPr>
          <a:lstStyle/>
          <a:p>
            <a:r>
              <a:rPr lang="en-GB" sz="4400" b="1" dirty="0">
                <a:latin typeface="Nunito" pitchFamily="2" charset="0"/>
              </a:rPr>
              <a:t>Bereavement support for families</a:t>
            </a:r>
            <a:endParaRPr lang="en-GB" sz="4100" b="1" dirty="0">
              <a:latin typeface="Nunito" pitchFamily="2" charset="0"/>
            </a:endParaRPr>
          </a:p>
        </p:txBody>
      </p:sp>
      <p:sp>
        <p:nvSpPr>
          <p:cNvPr id="3" name="Content Placeholder 2">
            <a:extLst>
              <a:ext uri="{FF2B5EF4-FFF2-40B4-BE49-F238E27FC236}">
                <a16:creationId xmlns:a16="http://schemas.microsoft.com/office/drawing/2014/main" id="{FB589B6F-0775-5E09-EFFD-EB206686BB3F}"/>
              </a:ext>
            </a:extLst>
          </p:cNvPr>
          <p:cNvSpPr>
            <a:spLocks noGrp="1"/>
          </p:cNvSpPr>
          <p:nvPr>
            <p:ph idx="1"/>
          </p:nvPr>
        </p:nvSpPr>
        <p:spPr>
          <a:xfrm>
            <a:off x="4965431" y="2051030"/>
            <a:ext cx="6308311" cy="4172789"/>
          </a:xfrm>
        </p:spPr>
        <p:txBody>
          <a:bodyPr>
            <a:normAutofit/>
          </a:bodyPr>
          <a:lstStyle/>
          <a:p>
            <a:r>
              <a:rPr lang="en-GB" sz="1800" dirty="0">
                <a:latin typeface="Arial Nova" panose="020B0504020202020204" pitchFamily="34" charset="0"/>
                <a:ea typeface="Calibri" panose="020F0502020204030204" pitchFamily="34" charset="0"/>
                <a:cs typeface="Arial" panose="020B0604020202020204" pitchFamily="34" charset="0"/>
              </a:rPr>
              <a:t>A key worker must be appointed for all bereaved families in line with the Child Death Review Statutory &amp; Operational Guidance. It is important that there is collaboration and clear communication between hospice, hospital (including palliative care, neonatal and midwifery bereavement teams) and community staff when identifying an appropriate lead bereavement key worker.</a:t>
            </a:r>
          </a:p>
          <a:p>
            <a:endParaRPr lang="en-GB" sz="1800" dirty="0">
              <a:latin typeface="Arial Nova" panose="020B0504020202020204" pitchFamily="34" charset="0"/>
              <a:ea typeface="Calibri" panose="020F0502020204030204" pitchFamily="34" charset="0"/>
              <a:cs typeface="Arial" panose="020B0604020202020204" pitchFamily="34" charset="0"/>
            </a:endParaRPr>
          </a:p>
          <a:p>
            <a:r>
              <a:rPr lang="en-GB" sz="1800" dirty="0">
                <a:latin typeface="Arial Nova" panose="020B0504020202020204" pitchFamily="34" charset="0"/>
                <a:ea typeface="Calibri" panose="020F0502020204030204" pitchFamily="34" charset="0"/>
                <a:cs typeface="Arial" panose="020B0604020202020204" pitchFamily="34" charset="0"/>
              </a:rPr>
              <a:t>Timely referral to palliative care for parallel planning supports better planning and communication around bereavement support. Where there is a diagnosis of a life-limiting condition during pregnancy, it is important that the bereavement team is informed antenatally, to improve co-ordination and involvement in care planning. </a:t>
            </a:r>
          </a:p>
        </p:txBody>
      </p:sp>
      <p:pic>
        <p:nvPicPr>
          <p:cNvPr id="4" name="Picture 3" descr="A picture containing drawing&#10;&#10;Description automatically generated">
            <a:extLst>
              <a:ext uri="{FF2B5EF4-FFF2-40B4-BE49-F238E27FC236}">
                <a16:creationId xmlns:a16="http://schemas.microsoft.com/office/drawing/2014/main" id="{B6BBA378-DF58-514E-2370-3AA2CFF14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670" y="128291"/>
            <a:ext cx="729811" cy="201018"/>
          </a:xfrm>
          <a:prstGeom prst="rect">
            <a:avLst/>
          </a:prstGeom>
        </p:spPr>
      </p:pic>
      <p:sp>
        <p:nvSpPr>
          <p:cNvPr id="6" name="TextBox 5">
            <a:extLst>
              <a:ext uri="{FF2B5EF4-FFF2-40B4-BE49-F238E27FC236}">
                <a16:creationId xmlns:a16="http://schemas.microsoft.com/office/drawing/2014/main" id="{DFEF77A7-8CC2-1640-47E8-A2213A18075B}"/>
              </a:ext>
            </a:extLst>
          </p:cNvPr>
          <p:cNvSpPr txBox="1"/>
          <p:nvPr/>
        </p:nvSpPr>
        <p:spPr>
          <a:xfrm>
            <a:off x="9994481" y="121561"/>
            <a:ext cx="2197519" cy="246221"/>
          </a:xfrm>
          <a:prstGeom prst="rect">
            <a:avLst/>
          </a:prstGeom>
          <a:noFill/>
        </p:spPr>
        <p:txBody>
          <a:bodyPr wrap="square" rtlCol="0">
            <a:spAutoFit/>
          </a:bodyPr>
          <a:lstStyle/>
          <a:p>
            <a:pPr>
              <a:spcAft>
                <a:spcPts val="600"/>
              </a:spcAft>
            </a:pPr>
            <a:r>
              <a:rPr lang="en-GB" sz="1000" dirty="0">
                <a:solidFill>
                  <a:srgbClr val="4BAA90"/>
                </a:solidFill>
                <a:latin typeface="Segoe UI" panose="020B0502040204020203" pitchFamily="34" charset="0"/>
                <a:cs typeface="Segoe UI" panose="020B0502040204020203" pitchFamily="34" charset="0"/>
              </a:rPr>
              <a:t>National Child Mortality Database </a:t>
            </a:r>
          </a:p>
        </p:txBody>
      </p:sp>
      <p:sp>
        <p:nvSpPr>
          <p:cNvPr id="9" name="TextBox 8">
            <a:extLst>
              <a:ext uri="{FF2B5EF4-FFF2-40B4-BE49-F238E27FC236}">
                <a16:creationId xmlns:a16="http://schemas.microsoft.com/office/drawing/2014/main" id="{441091DC-3396-594B-B2B0-69017E42DACC}"/>
              </a:ext>
            </a:extLst>
          </p:cNvPr>
          <p:cNvSpPr txBox="1"/>
          <p:nvPr/>
        </p:nvSpPr>
        <p:spPr>
          <a:xfrm>
            <a:off x="4865866" y="6346681"/>
            <a:ext cx="3097763" cy="400110"/>
          </a:xfrm>
          <a:prstGeom prst="rect">
            <a:avLst/>
          </a:prstGeom>
          <a:noFill/>
        </p:spPr>
        <p:txBody>
          <a:bodyPr wrap="square" rtlCol="0">
            <a:spAutoFit/>
          </a:bodyPr>
          <a:lstStyle/>
          <a:p>
            <a:r>
              <a:rPr lang="en-GB" sz="2000" dirty="0">
                <a:solidFill>
                  <a:srgbClr val="4BAA90"/>
                </a:solidFill>
                <a:latin typeface="Arial Nova" panose="020B0504020202020204" pitchFamily="34" charset="0"/>
                <a:cs typeface="Segoe UI" panose="020B0502040204020203" pitchFamily="34" charset="0"/>
              </a:rPr>
              <a:t>www.ncmd.info</a:t>
            </a:r>
          </a:p>
        </p:txBody>
      </p:sp>
      <p:sp>
        <p:nvSpPr>
          <p:cNvPr id="10" name="TextBox 9">
            <a:extLst>
              <a:ext uri="{FF2B5EF4-FFF2-40B4-BE49-F238E27FC236}">
                <a16:creationId xmlns:a16="http://schemas.microsoft.com/office/drawing/2014/main" id="{D5887968-9D81-2AB1-519A-12B8FCDE26C1}"/>
              </a:ext>
            </a:extLst>
          </p:cNvPr>
          <p:cNvSpPr txBox="1"/>
          <p:nvPr/>
        </p:nvSpPr>
        <p:spPr>
          <a:xfrm>
            <a:off x="8364777" y="6346681"/>
            <a:ext cx="3504484" cy="400110"/>
          </a:xfrm>
          <a:prstGeom prst="rect">
            <a:avLst/>
          </a:prstGeom>
          <a:noFill/>
        </p:spPr>
        <p:txBody>
          <a:bodyPr wrap="square" rtlCol="0">
            <a:spAutoFit/>
          </a:bodyPr>
          <a:lstStyle/>
          <a:p>
            <a:pPr algn="r"/>
            <a:r>
              <a:rPr lang="en-GB" sz="2000" dirty="0">
                <a:solidFill>
                  <a:srgbClr val="4BAA90"/>
                </a:solidFill>
                <a:latin typeface="Arial Nova" panose="020B0504020202020204" pitchFamily="34" charset="0"/>
                <a:cs typeface="Segoe UI" panose="020B0502040204020203" pitchFamily="34" charset="0"/>
              </a:rPr>
              <a:t>@NCMD_England</a:t>
            </a:r>
          </a:p>
        </p:txBody>
      </p:sp>
      <p:pic>
        <p:nvPicPr>
          <p:cNvPr id="5" name="Picture 4">
            <a:extLst>
              <a:ext uri="{FF2B5EF4-FFF2-40B4-BE49-F238E27FC236}">
                <a16:creationId xmlns:a16="http://schemas.microsoft.com/office/drawing/2014/main" id="{5D782D8F-387B-A0B3-F74F-3B940C32F755}"/>
              </a:ext>
            </a:extLst>
          </p:cNvPr>
          <p:cNvPicPr>
            <a:picLocks noChangeAspect="1"/>
          </p:cNvPicPr>
          <p:nvPr/>
        </p:nvPicPr>
        <p:blipFill>
          <a:blip r:embed="rId4"/>
          <a:stretch>
            <a:fillRect/>
          </a:stretch>
        </p:blipFill>
        <p:spPr>
          <a:xfrm>
            <a:off x="405392" y="1539432"/>
            <a:ext cx="4460474" cy="3495555"/>
          </a:xfrm>
          <a:prstGeom prst="rect">
            <a:avLst/>
          </a:prstGeom>
        </p:spPr>
      </p:pic>
    </p:spTree>
    <p:extLst>
      <p:ext uri="{BB962C8B-B14F-4D97-AF65-F5344CB8AC3E}">
        <p14:creationId xmlns:p14="http://schemas.microsoft.com/office/powerpoint/2010/main" val="3620648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3C165-3B96-18A6-A56E-E703688B7D91}"/>
            </a:ext>
          </a:extLst>
        </p:cNvPr>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780A02EC-FEE6-4CB5-94A7-B671441D15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93" y="146890"/>
            <a:ext cx="729811" cy="201018"/>
          </a:xfrm>
          <a:prstGeom prst="rect">
            <a:avLst/>
          </a:prstGeom>
        </p:spPr>
      </p:pic>
      <p:sp>
        <p:nvSpPr>
          <p:cNvPr id="8" name="TextBox 7">
            <a:extLst>
              <a:ext uri="{FF2B5EF4-FFF2-40B4-BE49-F238E27FC236}">
                <a16:creationId xmlns:a16="http://schemas.microsoft.com/office/drawing/2014/main" id="{F9F6A1B6-7CE6-6E90-5777-9A8CD6F63792}"/>
              </a:ext>
            </a:extLst>
          </p:cNvPr>
          <p:cNvSpPr txBox="1"/>
          <p:nvPr/>
        </p:nvSpPr>
        <p:spPr>
          <a:xfrm>
            <a:off x="1028004" y="120441"/>
            <a:ext cx="2197519" cy="253916"/>
          </a:xfrm>
          <a:prstGeom prst="rect">
            <a:avLst/>
          </a:prstGeom>
          <a:noFill/>
        </p:spPr>
        <p:txBody>
          <a:bodyPr wrap="square" rtlCol="0">
            <a:spAutoFit/>
          </a:bodyPr>
          <a:lstStyle/>
          <a:p>
            <a:pPr>
              <a:spcAft>
                <a:spcPts val="600"/>
              </a:spcAft>
            </a:pPr>
            <a:r>
              <a:rPr lang="en-GB" sz="1050" dirty="0">
                <a:solidFill>
                  <a:srgbClr val="4BAA90"/>
                </a:solidFill>
                <a:latin typeface="Arial Nova" panose="020B0504020202020204" pitchFamily="34" charset="0"/>
                <a:cs typeface="Segoe UI" panose="020B0502040204020203" pitchFamily="34" charset="0"/>
              </a:rPr>
              <a:t>National Child Mortality Database </a:t>
            </a:r>
          </a:p>
        </p:txBody>
      </p:sp>
      <p:sp>
        <p:nvSpPr>
          <p:cNvPr id="9" name="TextBox 8">
            <a:extLst>
              <a:ext uri="{FF2B5EF4-FFF2-40B4-BE49-F238E27FC236}">
                <a16:creationId xmlns:a16="http://schemas.microsoft.com/office/drawing/2014/main" id="{DA265B85-5565-0BF8-495B-5008DE3105EE}"/>
              </a:ext>
            </a:extLst>
          </p:cNvPr>
          <p:cNvSpPr txBox="1"/>
          <p:nvPr/>
        </p:nvSpPr>
        <p:spPr>
          <a:xfrm>
            <a:off x="9791844" y="6482585"/>
            <a:ext cx="2197519"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Nova" panose="020B0504020202020204" pitchFamily="34" charset="0"/>
                <a:cs typeface="Segoe UI" panose="020B0502040204020203" pitchFamily="34" charset="0"/>
              </a:rPr>
              <a:t>www.ncmd.info</a:t>
            </a:r>
          </a:p>
        </p:txBody>
      </p:sp>
      <p:sp>
        <p:nvSpPr>
          <p:cNvPr id="13" name="TextBox 12">
            <a:extLst>
              <a:ext uri="{FF2B5EF4-FFF2-40B4-BE49-F238E27FC236}">
                <a16:creationId xmlns:a16="http://schemas.microsoft.com/office/drawing/2014/main" id="{4A1310EF-B5C8-8956-803B-D74799B2A062}"/>
              </a:ext>
            </a:extLst>
          </p:cNvPr>
          <p:cNvSpPr txBox="1"/>
          <p:nvPr/>
        </p:nvSpPr>
        <p:spPr>
          <a:xfrm>
            <a:off x="1318597" y="573297"/>
            <a:ext cx="8734424" cy="740203"/>
          </a:xfrm>
          <a:prstGeom prst="rect">
            <a:avLst/>
          </a:prstGeom>
          <a:solidFill>
            <a:schemeClr val="bg1"/>
          </a:solidFill>
        </p:spPr>
        <p:txBody>
          <a:bodyPr wrap="square">
            <a:spAutoFit/>
          </a:bodyPr>
          <a:lstStyle/>
          <a:p>
            <a:pPr algn="ctr">
              <a:lnSpc>
                <a:spcPct val="107000"/>
              </a:lnSpc>
              <a:spcAft>
                <a:spcPts val="800"/>
              </a:spcAft>
            </a:pPr>
            <a:r>
              <a:rPr lang="en-GB" sz="4000" b="1" kern="100" dirty="0">
                <a:effectLst/>
                <a:latin typeface="Nunito" pitchFamily="2" charset="0"/>
                <a:ea typeface="Calibri" panose="020F0502020204030204" pitchFamily="34" charset="0"/>
                <a:cs typeface="Arial" panose="020B0604020202020204" pitchFamily="34" charset="0"/>
              </a:rPr>
              <a:t>Limitations </a:t>
            </a:r>
            <a:endParaRPr lang="en-GB" sz="4000" kern="100" dirty="0">
              <a:effectLst/>
              <a:latin typeface="Nunito" pitchFamily="2"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23B22084-2233-0806-97FA-4279FF7FF361}"/>
              </a:ext>
            </a:extLst>
          </p:cNvPr>
          <p:cNvSpPr txBox="1"/>
          <p:nvPr/>
        </p:nvSpPr>
        <p:spPr>
          <a:xfrm>
            <a:off x="1318597" y="2103120"/>
            <a:ext cx="8831243" cy="3416320"/>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Nova" panose="020B0504020202020204" pitchFamily="34" charset="0"/>
              </a:rPr>
              <a:t>NCMD is reliant on accurate data being inputted by professionals involved in submitting information for the child death review. </a:t>
            </a:r>
          </a:p>
          <a:p>
            <a:endParaRPr lang="en-GB" dirty="0">
              <a:latin typeface="Arial Nova" panose="020B0504020202020204" pitchFamily="34" charset="0"/>
            </a:endParaRPr>
          </a:p>
          <a:p>
            <a:pPr marL="285750" indent="-285750">
              <a:buFont typeface="Arial" panose="020B0604020202020204" pitchFamily="34" charset="0"/>
              <a:buChar char="•"/>
            </a:pPr>
            <a:r>
              <a:rPr lang="en-GB" dirty="0">
                <a:latin typeface="Arial Nova" panose="020B0504020202020204" pitchFamily="34" charset="0"/>
              </a:rPr>
              <a:t>For deaths between 1 April 2019 – 31 March 2022, 96% had been reviewed by a CDOP before 1 February 2025. Therefore, there will be a small underestimation.</a:t>
            </a:r>
          </a:p>
          <a:p>
            <a:pPr marL="285750" indent="-285750">
              <a:buFont typeface="Arial" panose="020B0604020202020204" pitchFamily="34" charset="0"/>
              <a:buChar char="•"/>
            </a:pPr>
            <a:endParaRPr lang="en-GB" dirty="0">
              <a:latin typeface="Arial Nova" panose="020B0504020202020204" pitchFamily="34" charset="0"/>
            </a:endParaRPr>
          </a:p>
          <a:p>
            <a:pPr marL="285750" indent="-285750">
              <a:buFont typeface="Arial" panose="020B0604020202020204" pitchFamily="34" charset="0"/>
              <a:buChar char="•"/>
            </a:pPr>
            <a:r>
              <a:rPr lang="en-GB" dirty="0">
                <a:latin typeface="Arial Nova" panose="020B0504020202020204" pitchFamily="34" charset="0"/>
              </a:rPr>
              <a:t>Using previous hospital admission diagnoses codes to identify children with a life-limiting condition has limitations to consider e.g., some children whose life-threatening event was no longer life-limiting may have been included, for example, a cancer diagnosis that was cured. </a:t>
            </a:r>
          </a:p>
          <a:p>
            <a:pPr marL="285750" indent="-285750">
              <a:buFont typeface="Arial" panose="020B0604020202020204" pitchFamily="34" charset="0"/>
              <a:buChar char="•"/>
            </a:pPr>
            <a:endParaRPr lang="en-GB" dirty="0">
              <a:latin typeface="Arial Nova" panose="020B0504020202020204" pitchFamily="34" charset="0"/>
            </a:endParaRPr>
          </a:p>
          <a:p>
            <a:pPr marL="285750" indent="-285750">
              <a:buFont typeface="Arial" panose="020B0604020202020204" pitchFamily="34" charset="0"/>
              <a:buChar char="•"/>
            </a:pPr>
            <a:r>
              <a:rPr lang="en-GB" dirty="0">
                <a:latin typeface="Arial Nova" panose="020B0504020202020204" pitchFamily="34" charset="0"/>
              </a:rPr>
              <a:t>More information can be found in the </a:t>
            </a:r>
            <a:r>
              <a:rPr lang="en-GB" dirty="0">
                <a:latin typeface="Arial Nova" panose="020B0504020202020204" pitchFamily="34" charset="0"/>
                <a:hlinkClick r:id="rId4"/>
              </a:rPr>
              <a:t>Supporting Material</a:t>
            </a:r>
            <a:r>
              <a:rPr lang="en-GB" dirty="0">
                <a:latin typeface="Arial Nova" panose="020B0504020202020204" pitchFamily="34" charset="0"/>
              </a:rPr>
              <a:t>. </a:t>
            </a:r>
          </a:p>
        </p:txBody>
      </p:sp>
    </p:spTree>
    <p:extLst>
      <p:ext uri="{BB962C8B-B14F-4D97-AF65-F5344CB8AC3E}">
        <p14:creationId xmlns:p14="http://schemas.microsoft.com/office/powerpoint/2010/main" val="20988893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76385-15B3-7903-5902-B8000166A97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EA3789B-EE8A-7ACA-BB37-4911EC5B67F8}"/>
              </a:ext>
            </a:extLst>
          </p:cNvPr>
          <p:cNvPicPr>
            <a:picLocks noChangeAspect="1"/>
          </p:cNvPicPr>
          <p:nvPr/>
        </p:nvPicPr>
        <p:blipFill>
          <a:blip r:embed="rId3">
            <a:duotone>
              <a:prstClr val="black"/>
              <a:srgbClr val="4BAA90">
                <a:tint val="45000"/>
                <a:satMod val="400000"/>
              </a:srgbClr>
            </a:duotone>
            <a:extLst>
              <a:ext uri="{28A0092B-C50C-407E-A947-70E740481C1C}">
                <a14:useLocalDpi xmlns:a14="http://schemas.microsoft.com/office/drawing/2010/main" val="0"/>
              </a:ext>
            </a:extLst>
          </a:blip>
          <a:srcRect l="27469" r="27469"/>
          <a:stretch/>
        </p:blipFill>
        <p:spPr>
          <a:xfrm>
            <a:off x="20" y="10"/>
            <a:ext cx="4635571" cy="6857990"/>
          </a:xfrm>
          <a:prstGeom prst="rect">
            <a:avLst/>
          </a:prstGeom>
          <a:effectLst/>
        </p:spPr>
      </p:pic>
      <p:sp>
        <p:nvSpPr>
          <p:cNvPr id="2" name="Title 1">
            <a:extLst>
              <a:ext uri="{FF2B5EF4-FFF2-40B4-BE49-F238E27FC236}">
                <a16:creationId xmlns:a16="http://schemas.microsoft.com/office/drawing/2014/main" id="{9182D1FF-4F62-5182-E459-19691E8CAC9C}"/>
              </a:ext>
            </a:extLst>
          </p:cNvPr>
          <p:cNvSpPr>
            <a:spLocks noGrp="1"/>
          </p:cNvSpPr>
          <p:nvPr>
            <p:ph type="title"/>
          </p:nvPr>
        </p:nvSpPr>
        <p:spPr>
          <a:xfrm>
            <a:off x="5098336" y="2171595"/>
            <a:ext cx="6586491" cy="1257405"/>
          </a:xfrm>
        </p:spPr>
        <p:txBody>
          <a:bodyPr anchor="b">
            <a:normAutofit/>
          </a:bodyPr>
          <a:lstStyle/>
          <a:p>
            <a:pPr algn="ctr"/>
            <a:r>
              <a:rPr lang="en-GB" sz="4100" b="1" dirty="0">
                <a:latin typeface="Nunito" pitchFamily="2" charset="0"/>
              </a:rPr>
              <a:t>3. Recommendations </a:t>
            </a:r>
          </a:p>
        </p:txBody>
      </p:sp>
      <p:pic>
        <p:nvPicPr>
          <p:cNvPr id="4" name="Picture 3" descr="A picture containing drawing&#10;&#10;Description automatically generated">
            <a:extLst>
              <a:ext uri="{FF2B5EF4-FFF2-40B4-BE49-F238E27FC236}">
                <a16:creationId xmlns:a16="http://schemas.microsoft.com/office/drawing/2014/main" id="{78509E20-6CD2-1C63-D913-B133A0BF3F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4670" y="128291"/>
            <a:ext cx="729811" cy="201018"/>
          </a:xfrm>
          <a:prstGeom prst="rect">
            <a:avLst/>
          </a:prstGeom>
        </p:spPr>
      </p:pic>
      <p:sp>
        <p:nvSpPr>
          <p:cNvPr id="6" name="TextBox 5">
            <a:extLst>
              <a:ext uri="{FF2B5EF4-FFF2-40B4-BE49-F238E27FC236}">
                <a16:creationId xmlns:a16="http://schemas.microsoft.com/office/drawing/2014/main" id="{ECA9D225-1B54-BB98-508B-436E6C11301D}"/>
              </a:ext>
            </a:extLst>
          </p:cNvPr>
          <p:cNvSpPr txBox="1"/>
          <p:nvPr/>
        </p:nvSpPr>
        <p:spPr>
          <a:xfrm>
            <a:off x="9994481" y="121561"/>
            <a:ext cx="2197519"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4BAA90"/>
                </a:solidFill>
                <a:effectLst/>
                <a:uLnTx/>
                <a:uFillTx/>
                <a:latin typeface="Segoe UI" panose="020B0502040204020203" pitchFamily="34" charset="0"/>
                <a:ea typeface="+mn-ea"/>
                <a:cs typeface="Segoe UI" panose="020B0502040204020203" pitchFamily="34" charset="0"/>
              </a:rPr>
              <a:t>National Child Mortality Database </a:t>
            </a:r>
          </a:p>
        </p:txBody>
      </p:sp>
    </p:spTree>
    <p:extLst>
      <p:ext uri="{BB962C8B-B14F-4D97-AF65-F5344CB8AC3E}">
        <p14:creationId xmlns:p14="http://schemas.microsoft.com/office/powerpoint/2010/main" val="3182015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253D6-D557-2937-C8DB-40DE8B7B5EDA}"/>
            </a:ext>
          </a:extLst>
        </p:cNvPr>
        <p:cNvGrpSpPr/>
        <p:nvPr/>
      </p:nvGrpSpPr>
      <p:grpSpPr>
        <a:xfrm>
          <a:off x="0" y="0"/>
          <a:ext cx="0" cy="0"/>
          <a:chOff x="0" y="0"/>
          <a:chExt cx="0" cy="0"/>
        </a:xfrm>
      </p:grpSpPr>
      <p:pic>
        <p:nvPicPr>
          <p:cNvPr id="16" name="Picture 15" descr="A picture containing drawing&#10;&#10;Description automatically generated">
            <a:extLst>
              <a:ext uri="{FF2B5EF4-FFF2-40B4-BE49-F238E27FC236}">
                <a16:creationId xmlns:a16="http://schemas.microsoft.com/office/drawing/2014/main" id="{F0657DBE-00F1-B58C-02D4-86D4F478F1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195" y="308905"/>
            <a:ext cx="729811" cy="201018"/>
          </a:xfrm>
          <a:prstGeom prst="rect">
            <a:avLst/>
          </a:prstGeom>
        </p:spPr>
      </p:pic>
      <p:sp>
        <p:nvSpPr>
          <p:cNvPr id="17" name="TextBox 16">
            <a:extLst>
              <a:ext uri="{FF2B5EF4-FFF2-40B4-BE49-F238E27FC236}">
                <a16:creationId xmlns:a16="http://schemas.microsoft.com/office/drawing/2014/main" id="{F0A1D1EC-4598-887B-D448-FF57E88E0B6E}"/>
              </a:ext>
            </a:extLst>
          </p:cNvPr>
          <p:cNvSpPr txBox="1"/>
          <p:nvPr/>
        </p:nvSpPr>
        <p:spPr>
          <a:xfrm>
            <a:off x="1028004" y="337128"/>
            <a:ext cx="2197519" cy="215444"/>
          </a:xfrm>
          <a:prstGeom prst="rect">
            <a:avLst/>
          </a:prstGeom>
          <a:noFill/>
        </p:spPr>
        <p:txBody>
          <a:bodyPr wrap="square" rtlCol="0">
            <a:spAutoFit/>
          </a:bodyPr>
          <a:lstStyle/>
          <a:p>
            <a:r>
              <a:rPr lang="en-GB" sz="800" dirty="0">
                <a:solidFill>
                  <a:srgbClr val="4BAA90"/>
                </a:solidFill>
                <a:latin typeface="Segoe UI" panose="020B0502040204020203" pitchFamily="34" charset="0"/>
                <a:cs typeface="Segoe UI" panose="020B0502040204020203" pitchFamily="34" charset="0"/>
              </a:rPr>
              <a:t>National Child Mortality Database </a:t>
            </a:r>
          </a:p>
        </p:txBody>
      </p:sp>
      <p:pic>
        <p:nvPicPr>
          <p:cNvPr id="8" name="Picture 7">
            <a:extLst>
              <a:ext uri="{FF2B5EF4-FFF2-40B4-BE49-F238E27FC236}">
                <a16:creationId xmlns:a16="http://schemas.microsoft.com/office/drawing/2014/main" id="{D8B5E932-CC33-0F8F-882A-CB23DACC5BDB}"/>
              </a:ext>
            </a:extLst>
          </p:cNvPr>
          <p:cNvPicPr>
            <a:picLocks noChangeAspect="1"/>
          </p:cNvPicPr>
          <p:nvPr/>
        </p:nvPicPr>
        <p:blipFill>
          <a:blip r:embed="rId4"/>
          <a:stretch>
            <a:fillRect/>
          </a:stretch>
        </p:blipFill>
        <p:spPr>
          <a:xfrm>
            <a:off x="720100" y="844951"/>
            <a:ext cx="6890625" cy="5400000"/>
          </a:xfrm>
          <a:prstGeom prst="rect">
            <a:avLst/>
          </a:prstGeom>
        </p:spPr>
      </p:pic>
      <p:sp>
        <p:nvSpPr>
          <p:cNvPr id="9" name="Content Placeholder 2">
            <a:extLst>
              <a:ext uri="{FF2B5EF4-FFF2-40B4-BE49-F238E27FC236}">
                <a16:creationId xmlns:a16="http://schemas.microsoft.com/office/drawing/2014/main" id="{2351ADD7-1039-2815-9C63-78B8C28666EF}"/>
              </a:ext>
            </a:extLst>
          </p:cNvPr>
          <p:cNvSpPr>
            <a:spLocks noGrp="1"/>
          </p:cNvSpPr>
          <p:nvPr>
            <p:ph idx="1"/>
          </p:nvPr>
        </p:nvSpPr>
        <p:spPr>
          <a:xfrm>
            <a:off x="7970862" y="409414"/>
            <a:ext cx="3865943" cy="5952401"/>
          </a:xfrm>
        </p:spPr>
        <p:txBody>
          <a:bodyPr>
            <a:normAutofit fontScale="25000" lnSpcReduction="20000"/>
          </a:bodyPr>
          <a:lstStyle/>
          <a:p>
            <a:pPr marL="0" indent="0">
              <a:lnSpc>
                <a:spcPct val="170000"/>
              </a:lnSpc>
              <a:buNone/>
            </a:pPr>
            <a:r>
              <a:rPr lang="en-GB" sz="6400" b="1" dirty="0">
                <a:effectLst/>
                <a:latin typeface="Arial Nova" panose="020B0504020202020204" pitchFamily="34" charset="0"/>
                <a:ea typeface="Calibri" panose="020F0502020204030204" pitchFamily="34" charset="0"/>
                <a:cs typeface="Calibri" panose="020F0502020204030204" pitchFamily="34" charset="0"/>
              </a:rPr>
              <a:t>Cover image painted by Emily Tammam, bereaved parent of Neve.</a:t>
            </a:r>
          </a:p>
          <a:p>
            <a:pPr marL="0" indent="0">
              <a:lnSpc>
                <a:spcPct val="170000"/>
              </a:lnSpc>
              <a:buNone/>
            </a:pPr>
            <a:r>
              <a:rPr lang="en-GB" sz="4800" dirty="0">
                <a:solidFill>
                  <a:srgbClr val="000000"/>
                </a:solidFill>
                <a:effectLst/>
                <a:latin typeface="Arial Nova" panose="020B0504020202020204" pitchFamily="34" charset="0"/>
                <a:ea typeface="Calibri" panose="020F0502020204030204" pitchFamily="34" charset="0"/>
                <a:cs typeface="Calibri" panose="020F0502020204030204" pitchFamily="34" charset="0"/>
              </a:rPr>
              <a:t>The hands represent the relationships and connections at the heart of birth, life, and death. These include all the connections between and among health professionals, families and children. As a bereaved parent, I remember the soft feel of my daughter Neve’s hand, from that of a tiny infant through to her bedside, in hospital, in our hospice and ultimately, at home, just before and just after her death.</a:t>
            </a:r>
          </a:p>
          <a:p>
            <a:pPr marL="0" indent="0">
              <a:lnSpc>
                <a:spcPct val="170000"/>
              </a:lnSpc>
              <a:buNone/>
            </a:pPr>
            <a:r>
              <a:rPr lang="en-GB" sz="4800" dirty="0">
                <a:solidFill>
                  <a:srgbClr val="000000"/>
                </a:solidFill>
                <a:effectLst/>
                <a:latin typeface="Arial Nova" panose="020B0504020202020204" pitchFamily="34" charset="0"/>
                <a:ea typeface="Calibri" panose="020F0502020204030204" pitchFamily="34" charset="0"/>
                <a:cs typeface="Calibri" panose="020F0502020204030204" pitchFamily="34" charset="0"/>
              </a:rPr>
              <a:t>The patches of light on the hands are rays of sunlight and they represent our experience of palliative care; it brought glimmers of light, when everything felt heavy and overcast. Sometimes palliative care felt like an umbrella, shielding us from the rain and other times, like sunshine, when it was otherwise dark. We could not stop Neve dying but as a team, we could ease some of her suffering. In the time when we knew and understood that our daughter would die, it was palliative care that brought us this warmth, connection, and support.</a:t>
            </a:r>
          </a:p>
        </p:txBody>
      </p:sp>
    </p:spTree>
    <p:extLst>
      <p:ext uri="{BB962C8B-B14F-4D97-AF65-F5344CB8AC3E}">
        <p14:creationId xmlns:p14="http://schemas.microsoft.com/office/powerpoint/2010/main" val="8605831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53763-8A40-EBD6-B0BF-F88F2DE973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3547EF-2238-2729-5D0F-137AC220194A}"/>
              </a:ext>
            </a:extLst>
          </p:cNvPr>
          <p:cNvSpPr>
            <a:spLocks noGrp="1"/>
          </p:cNvSpPr>
          <p:nvPr>
            <p:ph type="title"/>
          </p:nvPr>
        </p:nvSpPr>
        <p:spPr>
          <a:xfrm>
            <a:off x="2678179" y="0"/>
            <a:ext cx="6586491" cy="1257405"/>
          </a:xfrm>
        </p:spPr>
        <p:txBody>
          <a:bodyPr anchor="b">
            <a:normAutofit/>
          </a:bodyPr>
          <a:lstStyle/>
          <a:p>
            <a:pPr algn="ctr"/>
            <a:r>
              <a:rPr lang="en-GB" sz="4000" b="1" dirty="0">
                <a:latin typeface="Nunito" pitchFamily="2" charset="0"/>
              </a:rPr>
              <a:t>Commissioning </a:t>
            </a:r>
            <a:endParaRPr lang="en-GB" sz="4100" b="1" dirty="0">
              <a:latin typeface="Nunito" pitchFamily="2" charset="0"/>
            </a:endParaRPr>
          </a:p>
        </p:txBody>
      </p:sp>
      <p:sp>
        <p:nvSpPr>
          <p:cNvPr id="3" name="Content Placeholder 2">
            <a:extLst>
              <a:ext uri="{FF2B5EF4-FFF2-40B4-BE49-F238E27FC236}">
                <a16:creationId xmlns:a16="http://schemas.microsoft.com/office/drawing/2014/main" id="{AA4B1399-EB56-85DB-5DBE-99F7F9C99DCF}"/>
              </a:ext>
            </a:extLst>
          </p:cNvPr>
          <p:cNvSpPr>
            <a:spLocks noGrp="1"/>
          </p:cNvSpPr>
          <p:nvPr>
            <p:ph idx="1"/>
          </p:nvPr>
        </p:nvSpPr>
        <p:spPr>
          <a:xfrm>
            <a:off x="773440" y="1660025"/>
            <a:ext cx="10991840" cy="4868665"/>
          </a:xfrm>
        </p:spPr>
        <p:txBody>
          <a:bodyPr>
            <a:normAutofit/>
          </a:bodyPr>
          <a:lstStyle/>
          <a:p>
            <a:pPr marL="0" indent="0">
              <a:lnSpc>
                <a:spcPct val="107000"/>
              </a:lnSpc>
              <a:spcAft>
                <a:spcPts val="800"/>
              </a:spcAft>
              <a:buNone/>
            </a:pPr>
            <a:r>
              <a:rPr lang="en-GB" sz="1800" kern="100" dirty="0">
                <a:effectLst/>
                <a:latin typeface="Arial Nova" panose="020B0504020202020204" pitchFamily="34" charset="0"/>
                <a:ea typeface="Calibri" panose="020F0502020204030204" pitchFamily="34" charset="0"/>
                <a:cs typeface="Arial" panose="020B0604020202020204" pitchFamily="34" charset="0"/>
              </a:rPr>
              <a:t>CYP with life-limiting conditions should be cared for by a defined multi-disciplinary team that enables assessment, management, and 24-hour telephone advice 7 days a week. NHS England has developed statutory guidance to support Integrated Care Boards with their duty to commission palliative care services and service specifications for palliative and end of life care for CYP. </a:t>
            </a:r>
          </a:p>
          <a:p>
            <a:pPr marL="0" indent="0">
              <a:lnSpc>
                <a:spcPct val="107000"/>
              </a:lnSpc>
              <a:spcAft>
                <a:spcPts val="800"/>
              </a:spcAft>
              <a:buNone/>
            </a:pPr>
            <a:endParaRPr lang="en-GB" sz="1800" kern="100" dirty="0">
              <a:effectLst/>
              <a:latin typeface="Arial Nova" panose="020B05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GB" sz="2500" kern="100" dirty="0">
                <a:effectLst/>
                <a:latin typeface="Arial Nova" panose="020B0504020202020204" pitchFamily="34" charset="0"/>
                <a:ea typeface="Calibri" panose="020F0502020204030204" pitchFamily="34" charset="0"/>
                <a:cs typeface="Arial" panose="020B0604020202020204" pitchFamily="34" charset="0"/>
              </a:rPr>
              <a:t>We ask </a:t>
            </a:r>
            <a:r>
              <a:rPr lang="en-US" sz="2500" b="1" kern="100" dirty="0">
                <a:effectLst/>
                <a:latin typeface="Arial Nova" panose="020B0504020202020204" pitchFamily="34" charset="0"/>
                <a:ea typeface="Calibri" panose="020F0502020204030204" pitchFamily="34" charset="0"/>
                <a:cs typeface="Arial" panose="020B0604020202020204" pitchFamily="34" charset="0"/>
              </a:rPr>
              <a:t>Integrated Care Boards </a:t>
            </a:r>
            <a:r>
              <a:rPr lang="en-US" sz="2500" kern="100" dirty="0">
                <a:effectLst/>
                <a:latin typeface="Arial Nova" panose="020B0504020202020204" pitchFamily="34" charset="0"/>
                <a:ea typeface="Calibri" panose="020F0502020204030204" pitchFamily="34" charset="0"/>
                <a:cs typeface="Arial" panose="020B0604020202020204" pitchFamily="34" charset="0"/>
              </a:rPr>
              <a:t>in collaboration with </a:t>
            </a:r>
            <a:r>
              <a:rPr lang="en-US" sz="2500" b="1" kern="100" dirty="0">
                <a:effectLst/>
                <a:latin typeface="Arial Nova" panose="020B0504020202020204" pitchFamily="34" charset="0"/>
                <a:ea typeface="Calibri" panose="020F0502020204030204" pitchFamily="34" charset="0"/>
                <a:cs typeface="Arial" panose="020B0604020202020204" pitchFamily="34" charset="0"/>
              </a:rPr>
              <a:t>Operational Delivery Networks </a:t>
            </a:r>
            <a:r>
              <a:rPr lang="en-US" sz="2500" kern="100" dirty="0">
                <a:effectLst/>
                <a:latin typeface="Arial Nova" panose="020B0504020202020204" pitchFamily="34" charset="0"/>
                <a:ea typeface="Calibri" panose="020F0502020204030204" pitchFamily="34" charset="0"/>
                <a:cs typeface="Arial" panose="020B0604020202020204" pitchFamily="34" charset="0"/>
              </a:rPr>
              <a:t>to:</a:t>
            </a:r>
            <a:endParaRPr lang="en-US" sz="2500" b="1" kern="100" dirty="0">
              <a:latin typeface="Arial Nova" panose="020B05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GB" sz="1800" kern="100" dirty="0">
                <a:effectLst/>
                <a:latin typeface="Arial Nova" panose="020B0504020202020204" pitchFamily="34" charset="0"/>
                <a:ea typeface="Aptos" panose="020B0004020202020204" pitchFamily="34" charset="0"/>
                <a:cs typeface="Calibri" panose="020F0502020204030204" pitchFamily="34" charset="0"/>
              </a:rPr>
              <a:t>1. Review commissioning arrangements to ensure all infants (including those who are preterm), children and young people with life-limiting conditions have 24-hour access to community nursing teams, specialists in paediatric palliative care, and other appropriate healthcare professionals as required, and especially at the end</a:t>
            </a:r>
          </a:p>
          <a:p>
            <a:pPr>
              <a:lnSpc>
                <a:spcPct val="107000"/>
              </a:lnSpc>
              <a:spcAft>
                <a:spcPts val="800"/>
              </a:spcAft>
            </a:pPr>
            <a:endParaRPr lang="en-GB" sz="1800" kern="100" dirty="0">
              <a:latin typeface="Arial Nova" panose="020B0504020202020204" pitchFamily="34" charset="0"/>
              <a:ea typeface="Aptos" panose="020B0004020202020204" pitchFamily="34" charset="0"/>
              <a:cs typeface="Calibri" panose="020F0502020204030204" pitchFamily="34" charset="0"/>
            </a:endParaRPr>
          </a:p>
          <a:p>
            <a:pPr marL="0" indent="0">
              <a:lnSpc>
                <a:spcPct val="107000"/>
              </a:lnSpc>
              <a:spcAft>
                <a:spcPts val="800"/>
              </a:spcAft>
              <a:buNone/>
            </a:pPr>
            <a:endParaRPr lang="en-GB" sz="1800" kern="100" dirty="0">
              <a:effectLst/>
              <a:latin typeface="Arial Nova" panose="020B050402020202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endParaRPr lang="en-GB" sz="1800" kern="100" dirty="0">
              <a:effectLst/>
              <a:latin typeface="Arial Nova" panose="020B0504020202020204" pitchFamily="34" charset="0"/>
              <a:ea typeface="Calibri" panose="020F0502020204030204" pitchFamily="34" charset="0"/>
              <a:cs typeface="Calibri" panose="020F0502020204030204"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A3254F0C-DC42-B85D-CBE7-EAADC97C39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670" y="128291"/>
            <a:ext cx="729811" cy="201018"/>
          </a:xfrm>
          <a:prstGeom prst="rect">
            <a:avLst/>
          </a:prstGeom>
        </p:spPr>
      </p:pic>
      <p:sp>
        <p:nvSpPr>
          <p:cNvPr id="6" name="TextBox 5">
            <a:extLst>
              <a:ext uri="{FF2B5EF4-FFF2-40B4-BE49-F238E27FC236}">
                <a16:creationId xmlns:a16="http://schemas.microsoft.com/office/drawing/2014/main" id="{C50CC01D-1926-A7FB-ACB1-0AEA8AD41649}"/>
              </a:ext>
            </a:extLst>
          </p:cNvPr>
          <p:cNvSpPr txBox="1"/>
          <p:nvPr/>
        </p:nvSpPr>
        <p:spPr>
          <a:xfrm>
            <a:off x="9994481" y="121561"/>
            <a:ext cx="2197519" cy="246221"/>
          </a:xfrm>
          <a:prstGeom prst="rect">
            <a:avLst/>
          </a:prstGeom>
          <a:noFill/>
        </p:spPr>
        <p:txBody>
          <a:bodyPr wrap="square" rtlCol="0">
            <a:spAutoFit/>
          </a:bodyPr>
          <a:lstStyle/>
          <a:p>
            <a:pPr>
              <a:spcAft>
                <a:spcPts val="600"/>
              </a:spcAft>
            </a:pPr>
            <a:r>
              <a:rPr lang="en-GB" sz="1000" dirty="0">
                <a:solidFill>
                  <a:srgbClr val="4BAA90"/>
                </a:solidFill>
                <a:latin typeface="Segoe UI" panose="020B0502040204020203" pitchFamily="34" charset="0"/>
                <a:cs typeface="Segoe UI" panose="020B0502040204020203" pitchFamily="34" charset="0"/>
              </a:rPr>
              <a:t>National Child Mortality Database </a:t>
            </a:r>
          </a:p>
        </p:txBody>
      </p:sp>
    </p:spTree>
    <p:extLst>
      <p:ext uri="{BB962C8B-B14F-4D97-AF65-F5344CB8AC3E}">
        <p14:creationId xmlns:p14="http://schemas.microsoft.com/office/powerpoint/2010/main" val="725256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AE3C0-9EB2-6740-3102-45FF93FB6F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21A55E-66F7-9E9D-188B-4864C237DE42}"/>
              </a:ext>
            </a:extLst>
          </p:cNvPr>
          <p:cNvSpPr>
            <a:spLocks noGrp="1"/>
          </p:cNvSpPr>
          <p:nvPr>
            <p:ph type="title"/>
          </p:nvPr>
        </p:nvSpPr>
        <p:spPr>
          <a:xfrm>
            <a:off x="2678179" y="0"/>
            <a:ext cx="6586491" cy="1257405"/>
          </a:xfrm>
        </p:spPr>
        <p:txBody>
          <a:bodyPr anchor="b">
            <a:normAutofit/>
          </a:bodyPr>
          <a:lstStyle/>
          <a:p>
            <a:pPr algn="ctr"/>
            <a:r>
              <a:rPr lang="en-GB" sz="4000" b="1" dirty="0">
                <a:latin typeface="Nunito" pitchFamily="2" charset="0"/>
              </a:rPr>
              <a:t>Commissioning </a:t>
            </a:r>
            <a:endParaRPr lang="en-GB" sz="4100" b="1" dirty="0">
              <a:latin typeface="Nunito" pitchFamily="2" charset="0"/>
            </a:endParaRPr>
          </a:p>
        </p:txBody>
      </p:sp>
      <p:sp>
        <p:nvSpPr>
          <p:cNvPr id="3" name="Content Placeholder 2">
            <a:extLst>
              <a:ext uri="{FF2B5EF4-FFF2-40B4-BE49-F238E27FC236}">
                <a16:creationId xmlns:a16="http://schemas.microsoft.com/office/drawing/2014/main" id="{7F7182FF-B115-0F3C-6E0D-EC329BE11193}"/>
              </a:ext>
            </a:extLst>
          </p:cNvPr>
          <p:cNvSpPr>
            <a:spLocks noGrp="1"/>
          </p:cNvSpPr>
          <p:nvPr>
            <p:ph idx="1"/>
          </p:nvPr>
        </p:nvSpPr>
        <p:spPr>
          <a:xfrm>
            <a:off x="773440" y="1660025"/>
            <a:ext cx="10991840" cy="4868665"/>
          </a:xfrm>
        </p:spPr>
        <p:txBody>
          <a:bodyPr>
            <a:normAutofit/>
          </a:bodyPr>
          <a:lstStyle/>
          <a:p>
            <a:pPr marL="0" indent="0">
              <a:lnSpc>
                <a:spcPct val="107000"/>
              </a:lnSpc>
              <a:spcAft>
                <a:spcPts val="800"/>
              </a:spcAft>
              <a:buNone/>
            </a:pPr>
            <a:r>
              <a:rPr lang="en-GB" sz="1800" kern="100" dirty="0">
                <a:effectLst/>
                <a:latin typeface="Arial Nova" panose="020B0504020202020204" pitchFamily="34" charset="0"/>
                <a:ea typeface="Calibri" panose="020F0502020204030204" pitchFamily="34" charset="0"/>
                <a:cs typeface="Arial" panose="020B0604020202020204" pitchFamily="34" charset="0"/>
              </a:rPr>
              <a:t>All families should have timely bereavement support, before and after a death, as appropriate. Bereavement support should be flexible and holistic, ensuring the individual needs of each family, including siblings, are met. </a:t>
            </a:r>
          </a:p>
          <a:p>
            <a:pPr marL="0" indent="0">
              <a:lnSpc>
                <a:spcPct val="107000"/>
              </a:lnSpc>
              <a:spcAft>
                <a:spcPts val="800"/>
              </a:spcAft>
              <a:buNone/>
            </a:pPr>
            <a:endParaRPr lang="en-GB" sz="1800" kern="100" dirty="0">
              <a:effectLst/>
              <a:latin typeface="Arial Nova" panose="020B05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GB" sz="2500" kern="100" dirty="0">
                <a:effectLst/>
                <a:latin typeface="Arial Nova" panose="020B0504020202020204" pitchFamily="34" charset="0"/>
                <a:ea typeface="Calibri" panose="020F0502020204030204" pitchFamily="34" charset="0"/>
                <a:cs typeface="Arial" panose="020B0604020202020204" pitchFamily="34" charset="0"/>
              </a:rPr>
              <a:t>We ask </a:t>
            </a:r>
            <a:r>
              <a:rPr lang="en-US" sz="2500" b="1" kern="100" dirty="0">
                <a:effectLst/>
                <a:latin typeface="Arial Nova" panose="020B0504020202020204" pitchFamily="34" charset="0"/>
                <a:ea typeface="Calibri" panose="020F0502020204030204" pitchFamily="34" charset="0"/>
                <a:cs typeface="Arial" panose="020B0604020202020204" pitchFamily="34" charset="0"/>
              </a:rPr>
              <a:t>Integrated Care Boards, Local Authorities, NHS providers </a:t>
            </a:r>
            <a:r>
              <a:rPr lang="en-US" sz="2500" kern="100" dirty="0">
                <a:effectLst/>
                <a:latin typeface="Arial Nova" panose="020B0504020202020204" pitchFamily="34" charset="0"/>
                <a:ea typeface="Calibri" panose="020F0502020204030204" pitchFamily="34" charset="0"/>
                <a:cs typeface="Arial" panose="020B0604020202020204" pitchFamily="34" charset="0"/>
              </a:rPr>
              <a:t>to:</a:t>
            </a:r>
          </a:p>
          <a:p>
            <a:pPr marL="0" indent="0">
              <a:lnSpc>
                <a:spcPct val="107000"/>
              </a:lnSpc>
              <a:spcAft>
                <a:spcPts val="800"/>
              </a:spcAft>
              <a:buNone/>
            </a:pPr>
            <a:r>
              <a:rPr lang="en-GB" sz="1800" kern="100" dirty="0">
                <a:latin typeface="Arial Nova" panose="020B0504020202020204" pitchFamily="34" charset="0"/>
                <a:ea typeface="Aptos" panose="020B0004020202020204" pitchFamily="34" charset="0"/>
                <a:cs typeface="Calibri" panose="020F0502020204030204" pitchFamily="34" charset="0"/>
              </a:rPr>
              <a:t>2. </a:t>
            </a:r>
            <a:r>
              <a:rPr lang="en-GB" sz="1800" kern="100" dirty="0">
                <a:effectLst/>
                <a:latin typeface="Arial Nova" panose="020B0504020202020204" pitchFamily="34" charset="0"/>
                <a:ea typeface="Aptos" panose="020B0004020202020204" pitchFamily="34" charset="0"/>
                <a:cs typeface="Calibri" panose="020F0502020204030204" pitchFamily="34" charset="0"/>
              </a:rPr>
              <a:t>Ensure all bereaved families are allocated a key worker, in line with the Child death review statutory and operational guidance. The key worker post should be funded and embedded appropriately as per the guidance.</a:t>
            </a:r>
            <a:endParaRPr lang="en-GB" sz="1800" kern="100" dirty="0">
              <a:latin typeface="Arial Nova" panose="020B0504020202020204" pitchFamily="34" charset="0"/>
              <a:ea typeface="Aptos" panose="020B0004020202020204" pitchFamily="34" charset="0"/>
              <a:cs typeface="Calibri" panose="020F0502020204030204" pitchFamily="34" charset="0"/>
            </a:endParaRPr>
          </a:p>
          <a:p>
            <a:pPr marL="0" indent="0">
              <a:lnSpc>
                <a:spcPct val="107000"/>
              </a:lnSpc>
              <a:spcAft>
                <a:spcPts val="800"/>
              </a:spcAft>
              <a:buNone/>
            </a:pPr>
            <a:endParaRPr lang="en-GB" sz="1800" kern="100" dirty="0">
              <a:effectLst/>
              <a:latin typeface="Arial Nova" panose="020B050402020202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endParaRPr lang="en-GB" sz="1800" kern="100" dirty="0">
              <a:effectLst/>
              <a:latin typeface="Arial Nova" panose="020B0504020202020204" pitchFamily="34" charset="0"/>
              <a:ea typeface="Calibri" panose="020F0502020204030204" pitchFamily="34" charset="0"/>
              <a:cs typeface="Calibri" panose="020F0502020204030204"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F3A541FF-8017-643E-384A-0A1C96D0C7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670" y="128291"/>
            <a:ext cx="729811" cy="201018"/>
          </a:xfrm>
          <a:prstGeom prst="rect">
            <a:avLst/>
          </a:prstGeom>
        </p:spPr>
      </p:pic>
      <p:sp>
        <p:nvSpPr>
          <p:cNvPr id="6" name="TextBox 5">
            <a:extLst>
              <a:ext uri="{FF2B5EF4-FFF2-40B4-BE49-F238E27FC236}">
                <a16:creationId xmlns:a16="http://schemas.microsoft.com/office/drawing/2014/main" id="{7E2907E3-6F15-1FB6-FC0D-AE306640AEC3}"/>
              </a:ext>
            </a:extLst>
          </p:cNvPr>
          <p:cNvSpPr txBox="1"/>
          <p:nvPr/>
        </p:nvSpPr>
        <p:spPr>
          <a:xfrm>
            <a:off x="9994481" y="121561"/>
            <a:ext cx="2197519" cy="246221"/>
          </a:xfrm>
          <a:prstGeom prst="rect">
            <a:avLst/>
          </a:prstGeom>
          <a:noFill/>
        </p:spPr>
        <p:txBody>
          <a:bodyPr wrap="square" rtlCol="0">
            <a:spAutoFit/>
          </a:bodyPr>
          <a:lstStyle/>
          <a:p>
            <a:pPr>
              <a:spcAft>
                <a:spcPts val="600"/>
              </a:spcAft>
            </a:pPr>
            <a:r>
              <a:rPr lang="en-GB" sz="1000" dirty="0">
                <a:solidFill>
                  <a:srgbClr val="4BAA90"/>
                </a:solidFill>
                <a:latin typeface="Segoe UI" panose="020B0502040204020203" pitchFamily="34" charset="0"/>
                <a:cs typeface="Segoe UI" panose="020B0502040204020203" pitchFamily="34" charset="0"/>
              </a:rPr>
              <a:t>National Child Mortality Database </a:t>
            </a:r>
          </a:p>
        </p:txBody>
      </p:sp>
    </p:spTree>
    <p:extLst>
      <p:ext uri="{BB962C8B-B14F-4D97-AF65-F5344CB8AC3E}">
        <p14:creationId xmlns:p14="http://schemas.microsoft.com/office/powerpoint/2010/main" val="40495040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095F6-FE8F-200C-6812-D822922A24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8DE195-B574-C982-43EE-EC9FACBF2378}"/>
              </a:ext>
            </a:extLst>
          </p:cNvPr>
          <p:cNvSpPr>
            <a:spLocks noGrp="1"/>
          </p:cNvSpPr>
          <p:nvPr>
            <p:ph type="title"/>
          </p:nvPr>
        </p:nvSpPr>
        <p:spPr>
          <a:xfrm>
            <a:off x="2678179" y="0"/>
            <a:ext cx="6586491" cy="1257405"/>
          </a:xfrm>
        </p:spPr>
        <p:txBody>
          <a:bodyPr anchor="b">
            <a:normAutofit/>
          </a:bodyPr>
          <a:lstStyle/>
          <a:p>
            <a:pPr algn="ctr"/>
            <a:r>
              <a:rPr lang="en-GB" sz="4000" b="1" dirty="0">
                <a:latin typeface="Nunito" pitchFamily="2" charset="0"/>
              </a:rPr>
              <a:t>Education </a:t>
            </a:r>
            <a:endParaRPr lang="en-GB" sz="4100" b="1" dirty="0">
              <a:latin typeface="Nunito" pitchFamily="2" charset="0"/>
            </a:endParaRPr>
          </a:p>
        </p:txBody>
      </p:sp>
      <p:sp>
        <p:nvSpPr>
          <p:cNvPr id="3" name="Content Placeholder 2">
            <a:extLst>
              <a:ext uri="{FF2B5EF4-FFF2-40B4-BE49-F238E27FC236}">
                <a16:creationId xmlns:a16="http://schemas.microsoft.com/office/drawing/2014/main" id="{775F2EFF-C1F4-C705-80E9-7FF214CD9767}"/>
              </a:ext>
            </a:extLst>
          </p:cNvPr>
          <p:cNvSpPr>
            <a:spLocks noGrp="1"/>
          </p:cNvSpPr>
          <p:nvPr>
            <p:ph idx="1"/>
          </p:nvPr>
        </p:nvSpPr>
        <p:spPr>
          <a:xfrm>
            <a:off x="773440" y="1660025"/>
            <a:ext cx="10991840" cy="4868665"/>
          </a:xfrm>
        </p:spPr>
        <p:txBody>
          <a:bodyPr>
            <a:normAutofit/>
          </a:bodyPr>
          <a:lstStyle/>
          <a:p>
            <a:pPr marL="0" indent="0">
              <a:lnSpc>
                <a:spcPct val="107000"/>
              </a:lnSpc>
              <a:spcAft>
                <a:spcPts val="800"/>
              </a:spcAft>
              <a:buNone/>
            </a:pPr>
            <a:r>
              <a:rPr lang="en-GB" sz="1800" kern="100" dirty="0">
                <a:effectLst/>
                <a:latin typeface="Arial Nova" panose="020B0504020202020204" pitchFamily="34" charset="0"/>
                <a:ea typeface="Calibri" panose="020F0502020204030204" pitchFamily="34" charset="0"/>
                <a:cs typeface="Arial" panose="020B0604020202020204" pitchFamily="34" charset="0"/>
              </a:rPr>
              <a:t>All parents and carers of children and young people with life-limiting conditions require information and opportunities to discuss parallel planning which should be documented in an advance care plan. </a:t>
            </a:r>
          </a:p>
          <a:p>
            <a:pPr marL="0" indent="0">
              <a:lnSpc>
                <a:spcPct val="107000"/>
              </a:lnSpc>
              <a:spcAft>
                <a:spcPts val="800"/>
              </a:spcAft>
              <a:buNone/>
            </a:pPr>
            <a:endParaRPr lang="en-GB" sz="1800" kern="100" dirty="0">
              <a:effectLst/>
              <a:latin typeface="Arial Nova" panose="020B05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GB" sz="2500" kern="100" dirty="0">
                <a:effectLst/>
                <a:latin typeface="Arial Nova" panose="020B0504020202020204" pitchFamily="34" charset="0"/>
                <a:ea typeface="Calibri" panose="020F0502020204030204" pitchFamily="34" charset="0"/>
                <a:cs typeface="Arial" panose="020B0604020202020204" pitchFamily="34" charset="0"/>
              </a:rPr>
              <a:t>We ask </a:t>
            </a:r>
            <a:r>
              <a:rPr lang="en-GB" sz="2500" b="1" kern="100" dirty="0">
                <a:effectLst/>
                <a:latin typeface="Arial Nova" panose="020B0504020202020204" pitchFamily="34" charset="0"/>
                <a:ea typeface="Calibri" panose="020F0502020204030204" pitchFamily="34" charset="0"/>
                <a:cs typeface="Arial" panose="020B0604020202020204" pitchFamily="34" charset="0"/>
              </a:rPr>
              <a:t>The Royal College of Paediatrics and Child Health</a:t>
            </a:r>
            <a:r>
              <a:rPr lang="en-GB" sz="2500" kern="100" dirty="0">
                <a:effectLst/>
                <a:latin typeface="Arial Nova" panose="020B0504020202020204" pitchFamily="34" charset="0"/>
                <a:ea typeface="Calibri" panose="020F0502020204030204" pitchFamily="34" charset="0"/>
                <a:cs typeface="Arial" panose="020B0604020202020204" pitchFamily="34" charset="0"/>
              </a:rPr>
              <a:t>, </a:t>
            </a:r>
            <a:r>
              <a:rPr lang="en-GB" sz="2500" b="1" kern="100" dirty="0">
                <a:effectLst/>
                <a:latin typeface="Arial Nova" panose="020B0504020202020204" pitchFamily="34" charset="0"/>
                <a:ea typeface="Calibri" panose="020F0502020204030204" pitchFamily="34" charset="0"/>
                <a:cs typeface="Arial" panose="020B0604020202020204" pitchFamily="34" charset="0"/>
              </a:rPr>
              <a:t>Association of Paediatric Palliative Medicine</a:t>
            </a:r>
            <a:r>
              <a:rPr lang="en-GB" sz="2500" kern="100" dirty="0">
                <a:effectLst/>
                <a:latin typeface="Arial Nova" panose="020B0504020202020204" pitchFamily="34" charset="0"/>
                <a:ea typeface="Calibri" panose="020F0502020204030204" pitchFamily="34" charset="0"/>
                <a:cs typeface="Arial" panose="020B0604020202020204" pitchFamily="34" charset="0"/>
              </a:rPr>
              <a:t>, </a:t>
            </a:r>
            <a:r>
              <a:rPr lang="en-GB" sz="2500" b="1" kern="100" dirty="0">
                <a:effectLst/>
                <a:latin typeface="Arial Nova" panose="020B0504020202020204" pitchFamily="34" charset="0"/>
                <a:ea typeface="Calibri" panose="020F0502020204030204" pitchFamily="34" charset="0"/>
                <a:cs typeface="Arial" panose="020B0604020202020204" pitchFamily="34" charset="0"/>
              </a:rPr>
              <a:t>The College of Paramedics </a:t>
            </a:r>
            <a:r>
              <a:rPr lang="en-GB" sz="2500" kern="100" dirty="0">
                <a:effectLst/>
                <a:latin typeface="Arial Nova" panose="020B0504020202020204" pitchFamily="34" charset="0"/>
                <a:ea typeface="Calibri" panose="020F0502020204030204" pitchFamily="34" charset="0"/>
                <a:cs typeface="Arial" panose="020B0604020202020204" pitchFamily="34" charset="0"/>
              </a:rPr>
              <a:t>to:</a:t>
            </a:r>
          </a:p>
          <a:p>
            <a:pPr marL="0" indent="0">
              <a:lnSpc>
                <a:spcPct val="107000"/>
              </a:lnSpc>
              <a:spcAft>
                <a:spcPts val="800"/>
              </a:spcAft>
              <a:buNone/>
            </a:pPr>
            <a:r>
              <a:rPr lang="en-GB" sz="1800" kern="100" dirty="0">
                <a:latin typeface="Arial Nova" panose="020B0504020202020204" pitchFamily="34" charset="0"/>
                <a:ea typeface="Aptos" panose="020B0004020202020204" pitchFamily="34" charset="0"/>
                <a:cs typeface="Calibri" panose="020F0502020204030204" pitchFamily="34" charset="0"/>
              </a:rPr>
              <a:t>3. </a:t>
            </a:r>
            <a:r>
              <a:rPr lang="en-GB" sz="1800" kern="100" dirty="0">
                <a:effectLst/>
                <a:latin typeface="Arial Nova" panose="020B0504020202020204" pitchFamily="34" charset="0"/>
                <a:ea typeface="Aptos" panose="020B0004020202020204" pitchFamily="34" charset="0"/>
                <a:cs typeface="Calibri" panose="020F0502020204030204" pitchFamily="34" charset="0"/>
              </a:rPr>
              <a:t>Ensure all named medical specialists working with infants, children and young people receive and complete appropriate training in parallel planning and documenting advance care plans (e.g., the Recommended Summary Plan for Emergency Care and Treatment (</a:t>
            </a:r>
            <a:r>
              <a:rPr lang="en-GB" sz="1800" kern="100" dirty="0" err="1">
                <a:effectLst/>
                <a:latin typeface="Arial Nova" panose="020B0504020202020204" pitchFamily="34" charset="0"/>
                <a:ea typeface="Aptos" panose="020B0004020202020204" pitchFamily="34" charset="0"/>
                <a:cs typeface="Calibri" panose="020F0502020204030204" pitchFamily="34" charset="0"/>
              </a:rPr>
              <a:t>ReSPECT</a:t>
            </a:r>
            <a:r>
              <a:rPr lang="en-GB" sz="1800" kern="100" dirty="0">
                <a:effectLst/>
                <a:latin typeface="Arial Nova" panose="020B0504020202020204" pitchFamily="34" charset="0"/>
                <a:ea typeface="Aptos" panose="020B0004020202020204" pitchFamily="34" charset="0"/>
                <a:cs typeface="Calibri" panose="020F0502020204030204" pitchFamily="34" charset="0"/>
              </a:rPr>
              <a:t>) form and the Children and Young Person’s Advance Care Plan (CYPACP) document). </a:t>
            </a:r>
            <a:endParaRPr lang="en-GB" sz="1800" kern="100" dirty="0">
              <a:effectLst/>
              <a:latin typeface="Arial Nova" panose="020B050402020202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endParaRPr lang="en-GB" sz="1800" kern="100" dirty="0">
              <a:effectLst/>
              <a:latin typeface="Arial Nova" panose="020B0504020202020204" pitchFamily="34" charset="0"/>
              <a:ea typeface="Calibri" panose="020F0502020204030204" pitchFamily="34" charset="0"/>
              <a:cs typeface="Calibri" panose="020F0502020204030204"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8EF2AC41-0E05-7AC2-FD7D-552AE4B76F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670" y="128291"/>
            <a:ext cx="729811" cy="201018"/>
          </a:xfrm>
          <a:prstGeom prst="rect">
            <a:avLst/>
          </a:prstGeom>
        </p:spPr>
      </p:pic>
      <p:sp>
        <p:nvSpPr>
          <p:cNvPr id="6" name="TextBox 5">
            <a:extLst>
              <a:ext uri="{FF2B5EF4-FFF2-40B4-BE49-F238E27FC236}">
                <a16:creationId xmlns:a16="http://schemas.microsoft.com/office/drawing/2014/main" id="{615FDEB5-30C2-7000-E4FD-D7BDC3ADD969}"/>
              </a:ext>
            </a:extLst>
          </p:cNvPr>
          <p:cNvSpPr txBox="1"/>
          <p:nvPr/>
        </p:nvSpPr>
        <p:spPr>
          <a:xfrm>
            <a:off x="9994481" y="121561"/>
            <a:ext cx="2197519" cy="246221"/>
          </a:xfrm>
          <a:prstGeom prst="rect">
            <a:avLst/>
          </a:prstGeom>
          <a:noFill/>
        </p:spPr>
        <p:txBody>
          <a:bodyPr wrap="square" rtlCol="0">
            <a:spAutoFit/>
          </a:bodyPr>
          <a:lstStyle/>
          <a:p>
            <a:pPr>
              <a:spcAft>
                <a:spcPts val="600"/>
              </a:spcAft>
            </a:pPr>
            <a:r>
              <a:rPr lang="en-GB" sz="1000" dirty="0">
                <a:solidFill>
                  <a:srgbClr val="4BAA90"/>
                </a:solidFill>
                <a:latin typeface="Segoe UI" panose="020B0502040204020203" pitchFamily="34" charset="0"/>
                <a:cs typeface="Segoe UI" panose="020B0502040204020203" pitchFamily="34" charset="0"/>
              </a:rPr>
              <a:t>National Child Mortality Database </a:t>
            </a:r>
          </a:p>
        </p:txBody>
      </p:sp>
    </p:spTree>
    <p:extLst>
      <p:ext uri="{BB962C8B-B14F-4D97-AF65-F5344CB8AC3E}">
        <p14:creationId xmlns:p14="http://schemas.microsoft.com/office/powerpoint/2010/main" val="1813274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BFB4-7966-C5A3-28AE-AA56934923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6E9848-ECB3-C5B0-F05B-4967BFC6D2F1}"/>
              </a:ext>
            </a:extLst>
          </p:cNvPr>
          <p:cNvSpPr>
            <a:spLocks noGrp="1"/>
          </p:cNvSpPr>
          <p:nvPr>
            <p:ph type="title"/>
          </p:nvPr>
        </p:nvSpPr>
        <p:spPr>
          <a:xfrm>
            <a:off x="2678179" y="0"/>
            <a:ext cx="6586491" cy="1257405"/>
          </a:xfrm>
        </p:spPr>
        <p:txBody>
          <a:bodyPr anchor="b">
            <a:normAutofit/>
          </a:bodyPr>
          <a:lstStyle/>
          <a:p>
            <a:pPr algn="ctr"/>
            <a:r>
              <a:rPr lang="en-GB" sz="4000" b="1" dirty="0">
                <a:latin typeface="Nunito" pitchFamily="2" charset="0"/>
              </a:rPr>
              <a:t>Education </a:t>
            </a:r>
            <a:endParaRPr lang="en-GB" sz="4100" b="1" dirty="0">
              <a:latin typeface="Nunito" pitchFamily="2" charset="0"/>
            </a:endParaRPr>
          </a:p>
        </p:txBody>
      </p:sp>
      <p:sp>
        <p:nvSpPr>
          <p:cNvPr id="3" name="Content Placeholder 2">
            <a:extLst>
              <a:ext uri="{FF2B5EF4-FFF2-40B4-BE49-F238E27FC236}">
                <a16:creationId xmlns:a16="http://schemas.microsoft.com/office/drawing/2014/main" id="{78B91A41-913B-1584-E4A0-C85AE9754A7A}"/>
              </a:ext>
            </a:extLst>
          </p:cNvPr>
          <p:cNvSpPr>
            <a:spLocks noGrp="1"/>
          </p:cNvSpPr>
          <p:nvPr>
            <p:ph idx="1"/>
          </p:nvPr>
        </p:nvSpPr>
        <p:spPr>
          <a:xfrm>
            <a:off x="773440" y="1660025"/>
            <a:ext cx="10991840" cy="4868665"/>
          </a:xfrm>
        </p:spPr>
        <p:txBody>
          <a:bodyPr>
            <a:normAutofit/>
          </a:bodyPr>
          <a:lstStyle/>
          <a:p>
            <a:pPr marL="0" indent="0">
              <a:lnSpc>
                <a:spcPct val="107000"/>
              </a:lnSpc>
              <a:spcAft>
                <a:spcPts val="800"/>
              </a:spcAft>
              <a:buNone/>
            </a:pPr>
            <a:r>
              <a:rPr lang="en-GB" sz="1800" kern="100" dirty="0">
                <a:effectLst/>
                <a:latin typeface="Arial Nova" panose="020B0504020202020204" pitchFamily="34" charset="0"/>
                <a:ea typeface="Calibri" panose="020F0502020204030204" pitchFamily="34" charset="0"/>
                <a:cs typeface="Arial" panose="020B0604020202020204" pitchFamily="34" charset="0"/>
              </a:rPr>
              <a:t>All advance care plans should contain up to date and easily accessible information on resuscitation that can be found quickly in high pressure situations. </a:t>
            </a:r>
          </a:p>
          <a:p>
            <a:pPr marL="0" indent="0">
              <a:lnSpc>
                <a:spcPct val="107000"/>
              </a:lnSpc>
              <a:spcAft>
                <a:spcPts val="800"/>
              </a:spcAft>
              <a:buNone/>
            </a:pPr>
            <a:endParaRPr lang="en-GB" sz="1800" kern="100" dirty="0">
              <a:effectLst/>
              <a:latin typeface="Arial Nova" panose="020B05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GB" sz="2500" kern="100" dirty="0">
                <a:effectLst/>
                <a:latin typeface="Arial Nova" panose="020B0504020202020204" pitchFamily="34" charset="0"/>
                <a:ea typeface="Calibri" panose="020F0502020204030204" pitchFamily="34" charset="0"/>
                <a:cs typeface="Arial" panose="020B0604020202020204" pitchFamily="34" charset="0"/>
              </a:rPr>
              <a:t>We ask:</a:t>
            </a:r>
          </a:p>
          <a:p>
            <a:pPr marL="0" indent="0">
              <a:lnSpc>
                <a:spcPct val="107000"/>
              </a:lnSpc>
              <a:spcAft>
                <a:spcPts val="800"/>
              </a:spcAft>
              <a:buNone/>
            </a:pPr>
            <a:r>
              <a:rPr lang="en-GB" sz="1800" kern="100" dirty="0">
                <a:latin typeface="Arial Nova" panose="020B0504020202020204" pitchFamily="34" charset="0"/>
                <a:ea typeface="Aptos" panose="020B0004020202020204" pitchFamily="34" charset="0"/>
                <a:cs typeface="Calibri" panose="020F0502020204030204" pitchFamily="34" charset="0"/>
              </a:rPr>
              <a:t>4. </a:t>
            </a:r>
            <a:r>
              <a:rPr lang="en-GB" sz="1800" kern="100" dirty="0">
                <a:effectLst/>
                <a:latin typeface="Arial Nova" panose="020B0504020202020204" pitchFamily="34" charset="0"/>
                <a:ea typeface="Aptos" panose="020B0004020202020204" pitchFamily="34" charset="0"/>
                <a:cs typeface="Calibri" panose="020F0502020204030204" pitchFamily="34" charset="0"/>
              </a:rPr>
              <a:t>Integrated Care Boards working with care providers looking after children with life-limiting conditions should ensure that the </a:t>
            </a:r>
            <a:r>
              <a:rPr lang="en-GB" sz="1800" kern="100" dirty="0" err="1">
                <a:effectLst/>
                <a:latin typeface="Arial Nova" panose="020B0504020202020204" pitchFamily="34" charset="0"/>
                <a:ea typeface="Aptos" panose="020B0004020202020204" pitchFamily="34" charset="0"/>
                <a:cs typeface="Calibri" panose="020F0502020204030204" pitchFamily="34" charset="0"/>
              </a:rPr>
              <a:t>ReSPECT</a:t>
            </a:r>
            <a:r>
              <a:rPr lang="en-GB" sz="1800" kern="100" dirty="0">
                <a:effectLst/>
                <a:latin typeface="Arial Nova" panose="020B0504020202020204" pitchFamily="34" charset="0"/>
                <a:ea typeface="Aptos" panose="020B0004020202020204" pitchFamily="34" charset="0"/>
                <a:cs typeface="Calibri" panose="020F0502020204030204" pitchFamily="34" charset="0"/>
              </a:rPr>
              <a:t> / resuscitation document is easily visible. In hospital trusts this might include adding it to the ‘banner’ bar of the electronic patient record.</a:t>
            </a:r>
            <a:endParaRPr lang="en-GB" sz="1800" kern="100" dirty="0">
              <a:effectLst/>
              <a:latin typeface="Arial Nova" panose="020B0504020202020204" pitchFamily="34" charset="0"/>
              <a:ea typeface="Calibri" panose="020F0502020204030204" pitchFamily="34" charset="0"/>
              <a:cs typeface="Calibri" panose="020F0502020204030204"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58224062-A8DC-F1BE-5866-D1E68B9D3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670" y="128291"/>
            <a:ext cx="729811" cy="201018"/>
          </a:xfrm>
          <a:prstGeom prst="rect">
            <a:avLst/>
          </a:prstGeom>
        </p:spPr>
      </p:pic>
      <p:sp>
        <p:nvSpPr>
          <p:cNvPr id="6" name="TextBox 5">
            <a:extLst>
              <a:ext uri="{FF2B5EF4-FFF2-40B4-BE49-F238E27FC236}">
                <a16:creationId xmlns:a16="http://schemas.microsoft.com/office/drawing/2014/main" id="{8CC31EF6-8F6C-9350-1030-DA0F487E0496}"/>
              </a:ext>
            </a:extLst>
          </p:cNvPr>
          <p:cNvSpPr txBox="1"/>
          <p:nvPr/>
        </p:nvSpPr>
        <p:spPr>
          <a:xfrm>
            <a:off x="9994481" y="121561"/>
            <a:ext cx="2197519" cy="246221"/>
          </a:xfrm>
          <a:prstGeom prst="rect">
            <a:avLst/>
          </a:prstGeom>
          <a:noFill/>
        </p:spPr>
        <p:txBody>
          <a:bodyPr wrap="square" rtlCol="0">
            <a:spAutoFit/>
          </a:bodyPr>
          <a:lstStyle/>
          <a:p>
            <a:pPr>
              <a:spcAft>
                <a:spcPts val="600"/>
              </a:spcAft>
            </a:pPr>
            <a:r>
              <a:rPr lang="en-GB" sz="1000" dirty="0">
                <a:solidFill>
                  <a:srgbClr val="4BAA90"/>
                </a:solidFill>
                <a:latin typeface="Segoe UI" panose="020B0502040204020203" pitchFamily="34" charset="0"/>
                <a:cs typeface="Segoe UI" panose="020B0502040204020203" pitchFamily="34" charset="0"/>
              </a:rPr>
              <a:t>National Child Mortality Database </a:t>
            </a:r>
          </a:p>
        </p:txBody>
      </p:sp>
    </p:spTree>
    <p:extLst>
      <p:ext uri="{BB962C8B-B14F-4D97-AF65-F5344CB8AC3E}">
        <p14:creationId xmlns:p14="http://schemas.microsoft.com/office/powerpoint/2010/main" val="37538980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5BC32-7B0B-60DA-A5E0-94160DD7A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F8F437-1C73-7BD6-3130-1627D95DDD09}"/>
              </a:ext>
            </a:extLst>
          </p:cNvPr>
          <p:cNvSpPr>
            <a:spLocks noGrp="1"/>
          </p:cNvSpPr>
          <p:nvPr>
            <p:ph type="title"/>
          </p:nvPr>
        </p:nvSpPr>
        <p:spPr>
          <a:xfrm>
            <a:off x="2678179" y="0"/>
            <a:ext cx="6586491" cy="1257405"/>
          </a:xfrm>
        </p:spPr>
        <p:txBody>
          <a:bodyPr anchor="b">
            <a:normAutofit/>
          </a:bodyPr>
          <a:lstStyle/>
          <a:p>
            <a:pPr algn="ctr"/>
            <a:r>
              <a:rPr lang="en-GB" sz="4000" b="1" dirty="0">
                <a:latin typeface="Nunito" pitchFamily="2" charset="0"/>
              </a:rPr>
              <a:t>Medicines </a:t>
            </a:r>
            <a:endParaRPr lang="en-GB" sz="4100" b="1" dirty="0">
              <a:latin typeface="Nunito" pitchFamily="2" charset="0"/>
            </a:endParaRPr>
          </a:p>
        </p:txBody>
      </p:sp>
      <p:sp>
        <p:nvSpPr>
          <p:cNvPr id="3" name="Content Placeholder 2">
            <a:extLst>
              <a:ext uri="{FF2B5EF4-FFF2-40B4-BE49-F238E27FC236}">
                <a16:creationId xmlns:a16="http://schemas.microsoft.com/office/drawing/2014/main" id="{4119D6D0-D29A-16F9-C256-81536B39A7C9}"/>
              </a:ext>
            </a:extLst>
          </p:cNvPr>
          <p:cNvSpPr>
            <a:spLocks noGrp="1"/>
          </p:cNvSpPr>
          <p:nvPr>
            <p:ph idx="1"/>
          </p:nvPr>
        </p:nvSpPr>
        <p:spPr>
          <a:xfrm>
            <a:off x="773440" y="1660025"/>
            <a:ext cx="10991840" cy="4868665"/>
          </a:xfrm>
        </p:spPr>
        <p:txBody>
          <a:bodyPr>
            <a:normAutofit/>
          </a:bodyPr>
          <a:lstStyle/>
          <a:p>
            <a:pPr marL="0" indent="0">
              <a:lnSpc>
                <a:spcPct val="107000"/>
              </a:lnSpc>
              <a:spcAft>
                <a:spcPts val="800"/>
              </a:spcAft>
              <a:buNone/>
            </a:pPr>
            <a:r>
              <a:rPr lang="en-GB" sz="1800" kern="100" dirty="0">
                <a:effectLst/>
                <a:latin typeface="Arial Nova" panose="020B0504020202020204" pitchFamily="34" charset="0"/>
                <a:ea typeface="Calibri" panose="020F0502020204030204" pitchFamily="34" charset="0"/>
                <a:cs typeface="Arial" panose="020B0604020202020204" pitchFamily="34" charset="0"/>
              </a:rPr>
              <a:t>Children and young people with planned end of life care at home require timely access to oral and subcutaneous medications to relieve distressing symptoms.</a:t>
            </a:r>
          </a:p>
          <a:p>
            <a:pPr marL="0" indent="0">
              <a:lnSpc>
                <a:spcPct val="107000"/>
              </a:lnSpc>
              <a:spcAft>
                <a:spcPts val="800"/>
              </a:spcAft>
              <a:buNone/>
            </a:pPr>
            <a:endParaRPr lang="en-GB" sz="1800" kern="100" dirty="0">
              <a:effectLst/>
              <a:latin typeface="Arial Nova" panose="020B05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GB" sz="2500" kern="100" dirty="0">
                <a:effectLst/>
                <a:latin typeface="Arial Nova" panose="020B0504020202020204" pitchFamily="34" charset="0"/>
                <a:ea typeface="Calibri" panose="020F0502020204030204" pitchFamily="34" charset="0"/>
                <a:cs typeface="Arial" panose="020B0604020202020204" pitchFamily="34" charset="0"/>
              </a:rPr>
              <a:t>We ask </a:t>
            </a:r>
            <a:r>
              <a:rPr lang="en-GB" sz="2500" b="1" kern="100" dirty="0">
                <a:effectLst/>
                <a:latin typeface="Arial Nova" panose="020B0504020202020204" pitchFamily="34" charset="0"/>
                <a:ea typeface="Calibri" panose="020F0502020204030204" pitchFamily="34" charset="0"/>
                <a:cs typeface="Arial" panose="020B0604020202020204" pitchFamily="34" charset="0"/>
              </a:rPr>
              <a:t>Integrated Care Boards</a:t>
            </a:r>
            <a:r>
              <a:rPr lang="en-GB" sz="2500" kern="100" dirty="0">
                <a:effectLst/>
                <a:latin typeface="Arial Nova" panose="020B0504020202020204" pitchFamily="34" charset="0"/>
                <a:ea typeface="Calibri" panose="020F0502020204030204" pitchFamily="34" charset="0"/>
                <a:cs typeface="Arial" panose="020B0604020202020204" pitchFamily="34" charset="0"/>
              </a:rPr>
              <a:t>, </a:t>
            </a:r>
            <a:r>
              <a:rPr lang="en-GB" sz="2500" b="1" kern="100" dirty="0">
                <a:effectLst/>
                <a:latin typeface="Arial Nova" panose="020B0504020202020204" pitchFamily="34" charset="0"/>
                <a:ea typeface="Calibri" panose="020F0502020204030204" pitchFamily="34" charset="0"/>
                <a:cs typeface="Arial" panose="020B0604020202020204" pitchFamily="34" charset="0"/>
              </a:rPr>
              <a:t>Royal College of General Practitioners</a:t>
            </a:r>
            <a:r>
              <a:rPr lang="en-GB" sz="2500" kern="100" dirty="0">
                <a:effectLst/>
                <a:latin typeface="Arial Nova" panose="020B0504020202020204" pitchFamily="34" charset="0"/>
                <a:ea typeface="Calibri" panose="020F0502020204030204" pitchFamily="34" charset="0"/>
                <a:cs typeface="Arial" panose="020B0604020202020204" pitchFamily="34" charset="0"/>
              </a:rPr>
              <a:t>, </a:t>
            </a:r>
            <a:r>
              <a:rPr lang="en-GB" sz="2500" b="1" kern="100" dirty="0">
                <a:effectLst/>
                <a:latin typeface="Arial Nova" panose="020B0504020202020204" pitchFamily="34" charset="0"/>
                <a:ea typeface="Calibri" panose="020F0502020204030204" pitchFamily="34" charset="0"/>
                <a:cs typeface="Arial" panose="020B0604020202020204" pitchFamily="34" charset="0"/>
              </a:rPr>
              <a:t>Royal Pharmaceutical Society </a:t>
            </a:r>
            <a:r>
              <a:rPr lang="en-GB" sz="2500" kern="100" dirty="0">
                <a:effectLst/>
                <a:latin typeface="Arial Nova" panose="020B0504020202020204" pitchFamily="34" charset="0"/>
                <a:ea typeface="Calibri" panose="020F0502020204030204" pitchFamily="34" charset="0"/>
                <a:cs typeface="Arial" panose="020B0604020202020204" pitchFamily="34" charset="0"/>
              </a:rPr>
              <a:t>to:</a:t>
            </a:r>
          </a:p>
          <a:p>
            <a:pPr marL="0" indent="0">
              <a:lnSpc>
                <a:spcPct val="107000"/>
              </a:lnSpc>
              <a:spcAft>
                <a:spcPts val="800"/>
              </a:spcAft>
              <a:buNone/>
            </a:pPr>
            <a:r>
              <a:rPr lang="en-GB" sz="1800" kern="100" dirty="0">
                <a:latin typeface="Arial Nova" panose="020B0504020202020204" pitchFamily="34" charset="0"/>
                <a:ea typeface="Aptos" panose="020B0004020202020204" pitchFamily="34" charset="0"/>
                <a:cs typeface="Calibri" panose="020F0502020204030204" pitchFamily="34" charset="0"/>
              </a:rPr>
              <a:t>5. Ensure timely access to essential medications needed for the delivery of end of life care at home. This should include parenteral medication for subcutaneous infusions and medications needed off label or beyond their licence (as this is frequently the case in paediatric palliative care).</a:t>
            </a:r>
            <a:endParaRPr lang="en-GB" sz="1800" kern="100" dirty="0">
              <a:effectLst/>
              <a:latin typeface="Arial Nova" panose="020B0504020202020204" pitchFamily="34" charset="0"/>
              <a:ea typeface="Calibri" panose="020F0502020204030204" pitchFamily="34" charset="0"/>
              <a:cs typeface="Calibri" panose="020F0502020204030204"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4EEF2567-E240-2ACC-848E-15D1B2AC2F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670" y="128291"/>
            <a:ext cx="729811" cy="201018"/>
          </a:xfrm>
          <a:prstGeom prst="rect">
            <a:avLst/>
          </a:prstGeom>
        </p:spPr>
      </p:pic>
      <p:sp>
        <p:nvSpPr>
          <p:cNvPr id="6" name="TextBox 5">
            <a:extLst>
              <a:ext uri="{FF2B5EF4-FFF2-40B4-BE49-F238E27FC236}">
                <a16:creationId xmlns:a16="http://schemas.microsoft.com/office/drawing/2014/main" id="{ED5E539D-4394-890F-3F22-3D3CC76DB911}"/>
              </a:ext>
            </a:extLst>
          </p:cNvPr>
          <p:cNvSpPr txBox="1"/>
          <p:nvPr/>
        </p:nvSpPr>
        <p:spPr>
          <a:xfrm>
            <a:off x="9994481" y="121561"/>
            <a:ext cx="2197519" cy="246221"/>
          </a:xfrm>
          <a:prstGeom prst="rect">
            <a:avLst/>
          </a:prstGeom>
          <a:noFill/>
        </p:spPr>
        <p:txBody>
          <a:bodyPr wrap="square" rtlCol="0">
            <a:spAutoFit/>
          </a:bodyPr>
          <a:lstStyle/>
          <a:p>
            <a:pPr>
              <a:spcAft>
                <a:spcPts val="600"/>
              </a:spcAft>
            </a:pPr>
            <a:r>
              <a:rPr lang="en-GB" sz="1000" dirty="0">
                <a:solidFill>
                  <a:srgbClr val="4BAA90"/>
                </a:solidFill>
                <a:latin typeface="Segoe UI" panose="020B0502040204020203" pitchFamily="34" charset="0"/>
                <a:cs typeface="Segoe UI" panose="020B0502040204020203" pitchFamily="34" charset="0"/>
              </a:rPr>
              <a:t>National Child Mortality Database </a:t>
            </a:r>
          </a:p>
        </p:txBody>
      </p:sp>
    </p:spTree>
    <p:extLst>
      <p:ext uri="{BB962C8B-B14F-4D97-AF65-F5344CB8AC3E}">
        <p14:creationId xmlns:p14="http://schemas.microsoft.com/office/powerpoint/2010/main" val="42381878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7C915-6C99-213D-E26F-A4B0087909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8C91C2-D11B-F196-9E62-4E887324638E}"/>
              </a:ext>
            </a:extLst>
          </p:cNvPr>
          <p:cNvSpPr>
            <a:spLocks noGrp="1"/>
          </p:cNvSpPr>
          <p:nvPr>
            <p:ph type="title"/>
          </p:nvPr>
        </p:nvSpPr>
        <p:spPr>
          <a:xfrm>
            <a:off x="2116549" y="0"/>
            <a:ext cx="7877932" cy="1257405"/>
          </a:xfrm>
        </p:spPr>
        <p:txBody>
          <a:bodyPr anchor="b">
            <a:normAutofit/>
          </a:bodyPr>
          <a:lstStyle/>
          <a:p>
            <a:pPr algn="ctr"/>
            <a:r>
              <a:rPr lang="en-GB" sz="4000" b="1" dirty="0">
                <a:latin typeface="Nunito" pitchFamily="2" charset="0"/>
              </a:rPr>
              <a:t>Next steps and future priorities </a:t>
            </a:r>
            <a:endParaRPr lang="en-GB" sz="4100" b="1" dirty="0">
              <a:latin typeface="Nunito" pitchFamily="2" charset="0"/>
            </a:endParaRPr>
          </a:p>
        </p:txBody>
      </p:sp>
      <p:sp>
        <p:nvSpPr>
          <p:cNvPr id="3" name="Content Placeholder 2">
            <a:extLst>
              <a:ext uri="{FF2B5EF4-FFF2-40B4-BE49-F238E27FC236}">
                <a16:creationId xmlns:a16="http://schemas.microsoft.com/office/drawing/2014/main" id="{8E5EFC78-05B4-04A4-D9D1-6D83D525E3CF}"/>
              </a:ext>
            </a:extLst>
          </p:cNvPr>
          <p:cNvSpPr>
            <a:spLocks noGrp="1"/>
          </p:cNvSpPr>
          <p:nvPr>
            <p:ph idx="1"/>
          </p:nvPr>
        </p:nvSpPr>
        <p:spPr>
          <a:xfrm>
            <a:off x="773440" y="1660025"/>
            <a:ext cx="10991840" cy="4868665"/>
          </a:xfrm>
        </p:spPr>
        <p:txBody>
          <a:bodyPr>
            <a:normAutofit/>
          </a:bodyPr>
          <a:lstStyle/>
          <a:p>
            <a:pPr marL="0" indent="0">
              <a:lnSpc>
                <a:spcPct val="107000"/>
              </a:lnSpc>
              <a:spcAft>
                <a:spcPts val="800"/>
              </a:spcAft>
              <a:buNone/>
            </a:pPr>
            <a:r>
              <a:rPr lang="en-GB" sz="1800" b="1" kern="100" dirty="0">
                <a:effectLst/>
                <a:latin typeface="Arial Nova" panose="020B0504020202020204" pitchFamily="34" charset="0"/>
                <a:ea typeface="Calibri" panose="020F0502020204030204" pitchFamily="34" charset="0"/>
                <a:cs typeface="Arial" panose="020B0604020202020204" pitchFamily="34" charset="0"/>
              </a:rPr>
              <a:t>Analysis in this report has identified a key area where further research is needed:</a:t>
            </a:r>
          </a:p>
          <a:p>
            <a:pPr marL="0" indent="0">
              <a:lnSpc>
                <a:spcPct val="107000"/>
              </a:lnSpc>
              <a:spcAft>
                <a:spcPts val="800"/>
              </a:spcAft>
              <a:buNone/>
            </a:pPr>
            <a:r>
              <a:rPr lang="en-GB" sz="1800" kern="100" dirty="0">
                <a:effectLst/>
                <a:latin typeface="Arial Nova" panose="020B0504020202020204" pitchFamily="34" charset="0"/>
                <a:ea typeface="Calibri" panose="020F0502020204030204" pitchFamily="34" charset="0"/>
                <a:cs typeface="Arial" panose="020B0604020202020204" pitchFamily="34" charset="0"/>
              </a:rPr>
              <a:t>• What are the barriers to providing timely access to safe and effective medications for delivery of end of life care in the home setting?</a:t>
            </a:r>
          </a:p>
          <a:p>
            <a:pPr marL="0" indent="0">
              <a:lnSpc>
                <a:spcPct val="107000"/>
              </a:lnSpc>
              <a:spcAft>
                <a:spcPts val="800"/>
              </a:spcAft>
              <a:buNone/>
            </a:pPr>
            <a:endParaRPr lang="en-GB" sz="1800" kern="100" dirty="0">
              <a:effectLst/>
              <a:latin typeface="Arial Nova" panose="020B05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GB" sz="1800" b="1" kern="100" dirty="0">
                <a:effectLst/>
                <a:latin typeface="Arial Nova" panose="020B0504020202020204" pitchFamily="34" charset="0"/>
                <a:ea typeface="Calibri" panose="020F0502020204030204" pitchFamily="34" charset="0"/>
                <a:cs typeface="Arial" panose="020B0604020202020204" pitchFamily="34" charset="0"/>
              </a:rPr>
              <a:t>Further research recommendations related to the themes highlighted within this report have previously been made in NICE Guideline NG61, including:</a:t>
            </a:r>
          </a:p>
          <a:p>
            <a:pPr marL="0" indent="0">
              <a:lnSpc>
                <a:spcPct val="107000"/>
              </a:lnSpc>
              <a:spcAft>
                <a:spcPts val="800"/>
              </a:spcAft>
              <a:buNone/>
            </a:pPr>
            <a:r>
              <a:rPr lang="en-GB" sz="1800" kern="100" dirty="0">
                <a:effectLst/>
                <a:latin typeface="Arial Nova" panose="020B0504020202020204" pitchFamily="34" charset="0"/>
                <a:ea typeface="Calibri" panose="020F0502020204030204" pitchFamily="34" charset="0"/>
                <a:cs typeface="Arial" panose="020B0604020202020204" pitchFamily="34" charset="0"/>
              </a:rPr>
              <a:t>• What is the impact of offering timely perinatal palliative care on the experience of bereaved families?</a:t>
            </a:r>
          </a:p>
          <a:p>
            <a:pPr marL="0" indent="0">
              <a:lnSpc>
                <a:spcPct val="107000"/>
              </a:lnSpc>
              <a:spcAft>
                <a:spcPts val="800"/>
              </a:spcAft>
              <a:buNone/>
            </a:pPr>
            <a:r>
              <a:rPr lang="en-GB" sz="1800" kern="100" dirty="0">
                <a:effectLst/>
                <a:latin typeface="Arial Nova" panose="020B0504020202020204" pitchFamily="34" charset="0"/>
                <a:ea typeface="Calibri" panose="020F0502020204030204" pitchFamily="34" charset="0"/>
                <a:cs typeface="Arial" panose="020B0604020202020204" pitchFamily="34" charset="0"/>
              </a:rPr>
              <a:t>• When planning and managing end of life care what factors help children and young people with life-limiting conditions and their parents or carers to decide where they would like end of life care to be provided and where they prefer to die?</a:t>
            </a:r>
          </a:p>
          <a:p>
            <a:pPr marL="0" indent="0">
              <a:lnSpc>
                <a:spcPct val="107000"/>
              </a:lnSpc>
              <a:spcAft>
                <a:spcPts val="800"/>
              </a:spcAft>
              <a:buNone/>
            </a:pPr>
            <a:r>
              <a:rPr lang="en-GB" sz="1800" kern="100" dirty="0">
                <a:effectLst/>
                <a:latin typeface="Arial Nova" panose="020B0504020202020204" pitchFamily="34" charset="0"/>
                <a:ea typeface="Calibri" panose="020F0502020204030204" pitchFamily="34" charset="0"/>
                <a:cs typeface="Arial" panose="020B0604020202020204" pitchFamily="34" charset="0"/>
              </a:rPr>
              <a:t>• What is the effectiveness of a home based package of care as opposed to hospital or hospice care?</a:t>
            </a:r>
            <a:endParaRPr lang="en-GB" sz="1800" kern="100" dirty="0">
              <a:effectLst/>
              <a:latin typeface="Arial Nova" panose="020B0504020202020204" pitchFamily="34" charset="0"/>
              <a:ea typeface="Calibri" panose="020F0502020204030204" pitchFamily="34" charset="0"/>
              <a:cs typeface="Calibri" panose="020F0502020204030204"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58C3A4B2-7664-24B7-5F19-0596DC9F7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670" y="128291"/>
            <a:ext cx="729811" cy="201018"/>
          </a:xfrm>
          <a:prstGeom prst="rect">
            <a:avLst/>
          </a:prstGeom>
        </p:spPr>
      </p:pic>
      <p:sp>
        <p:nvSpPr>
          <p:cNvPr id="6" name="TextBox 5">
            <a:extLst>
              <a:ext uri="{FF2B5EF4-FFF2-40B4-BE49-F238E27FC236}">
                <a16:creationId xmlns:a16="http://schemas.microsoft.com/office/drawing/2014/main" id="{A00DAED4-9FFC-9FA2-65FD-61FBF3EB98DC}"/>
              </a:ext>
            </a:extLst>
          </p:cNvPr>
          <p:cNvSpPr txBox="1"/>
          <p:nvPr/>
        </p:nvSpPr>
        <p:spPr>
          <a:xfrm>
            <a:off x="9994481" y="121561"/>
            <a:ext cx="2197519" cy="246221"/>
          </a:xfrm>
          <a:prstGeom prst="rect">
            <a:avLst/>
          </a:prstGeom>
          <a:noFill/>
        </p:spPr>
        <p:txBody>
          <a:bodyPr wrap="square" rtlCol="0">
            <a:spAutoFit/>
          </a:bodyPr>
          <a:lstStyle/>
          <a:p>
            <a:pPr>
              <a:spcAft>
                <a:spcPts val="600"/>
              </a:spcAft>
            </a:pPr>
            <a:r>
              <a:rPr lang="en-GB" sz="1000" dirty="0">
                <a:solidFill>
                  <a:srgbClr val="4BAA90"/>
                </a:solidFill>
                <a:latin typeface="Segoe UI" panose="020B0502040204020203" pitchFamily="34" charset="0"/>
                <a:cs typeface="Segoe UI" panose="020B0502040204020203" pitchFamily="34" charset="0"/>
              </a:rPr>
              <a:t>National Child Mortality Database </a:t>
            </a:r>
          </a:p>
        </p:txBody>
      </p:sp>
    </p:spTree>
    <p:extLst>
      <p:ext uri="{BB962C8B-B14F-4D97-AF65-F5344CB8AC3E}">
        <p14:creationId xmlns:p14="http://schemas.microsoft.com/office/powerpoint/2010/main" val="42063645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20F03-4ECF-D124-80E5-2F6913756E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2F6BCE-9CA0-D72D-2216-87429D35495E}"/>
              </a:ext>
            </a:extLst>
          </p:cNvPr>
          <p:cNvSpPr>
            <a:spLocks noGrp="1"/>
          </p:cNvSpPr>
          <p:nvPr>
            <p:ph type="title"/>
          </p:nvPr>
        </p:nvSpPr>
        <p:spPr>
          <a:xfrm>
            <a:off x="589559" y="856180"/>
            <a:ext cx="5096249" cy="1128068"/>
          </a:xfrm>
        </p:spPr>
        <p:txBody>
          <a:bodyPr anchor="ctr">
            <a:normAutofit/>
          </a:bodyPr>
          <a:lstStyle/>
          <a:p>
            <a:r>
              <a:rPr lang="en-GB" sz="4000" b="1" dirty="0">
                <a:latin typeface="Nunito" pitchFamily="2" charset="0"/>
              </a:rPr>
              <a:t>Further information</a:t>
            </a:r>
          </a:p>
        </p:txBody>
      </p:sp>
      <p:pic>
        <p:nvPicPr>
          <p:cNvPr id="12" name="Picture 11" descr="A picture containing drawing&#10;&#10;Description automatically generated">
            <a:extLst>
              <a:ext uri="{FF2B5EF4-FFF2-40B4-BE49-F238E27FC236}">
                <a16:creationId xmlns:a16="http://schemas.microsoft.com/office/drawing/2014/main" id="{0F00BD3C-8E0D-7A65-C7C8-9E28902E4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195" y="308905"/>
            <a:ext cx="729811" cy="201018"/>
          </a:xfrm>
          <a:prstGeom prst="rect">
            <a:avLst/>
          </a:prstGeom>
        </p:spPr>
      </p:pic>
      <p:sp>
        <p:nvSpPr>
          <p:cNvPr id="13" name="TextBox 12">
            <a:extLst>
              <a:ext uri="{FF2B5EF4-FFF2-40B4-BE49-F238E27FC236}">
                <a16:creationId xmlns:a16="http://schemas.microsoft.com/office/drawing/2014/main" id="{0DF1212B-99F4-34AE-F99D-EFEB18161BF1}"/>
              </a:ext>
            </a:extLst>
          </p:cNvPr>
          <p:cNvSpPr txBox="1"/>
          <p:nvPr/>
        </p:nvSpPr>
        <p:spPr>
          <a:xfrm>
            <a:off x="1028004" y="337128"/>
            <a:ext cx="2197519"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4BAA90"/>
                </a:solidFill>
                <a:effectLst/>
                <a:uLnTx/>
                <a:uFillTx/>
                <a:latin typeface="Segoe UI" panose="020B0502040204020203" pitchFamily="34" charset="0"/>
                <a:ea typeface="+mn-ea"/>
                <a:cs typeface="Segoe UI" panose="020B0502040204020203" pitchFamily="34" charset="0"/>
              </a:rPr>
              <a:t>National Child Mortality Database </a:t>
            </a:r>
          </a:p>
        </p:txBody>
      </p:sp>
      <p:sp>
        <p:nvSpPr>
          <p:cNvPr id="4" name="Content Placeholder 2">
            <a:extLst>
              <a:ext uri="{FF2B5EF4-FFF2-40B4-BE49-F238E27FC236}">
                <a16:creationId xmlns:a16="http://schemas.microsoft.com/office/drawing/2014/main" id="{449EA5A7-DF51-61E5-9386-311EFC01AE8F}"/>
              </a:ext>
            </a:extLst>
          </p:cNvPr>
          <p:cNvSpPr>
            <a:spLocks noGrp="1"/>
          </p:cNvSpPr>
          <p:nvPr>
            <p:ph idx="1"/>
          </p:nvPr>
        </p:nvSpPr>
        <p:spPr>
          <a:xfrm>
            <a:off x="773440" y="1660025"/>
            <a:ext cx="5500038" cy="4868665"/>
          </a:xfrm>
        </p:spPr>
        <p:txBody>
          <a:bodyPr>
            <a:normAutofit/>
          </a:bodyPr>
          <a:lstStyle/>
          <a:p>
            <a:pPr marL="0" indent="0">
              <a:lnSpc>
                <a:spcPct val="107000"/>
              </a:lnSpc>
              <a:spcAft>
                <a:spcPts val="800"/>
              </a:spcAft>
              <a:buNone/>
            </a:pPr>
            <a:endParaRPr lang="en-GB" sz="1800" kern="100" dirty="0">
              <a:effectLst/>
              <a:latin typeface="Arial Nova" panose="020B05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GB" sz="1800" kern="100" dirty="0">
                <a:effectLst/>
                <a:latin typeface="Arial Nova" panose="020B0504020202020204" pitchFamily="34" charset="0"/>
                <a:ea typeface="Calibri" panose="020F0502020204030204" pitchFamily="34" charset="0"/>
                <a:cs typeface="Arial" panose="020B0604020202020204" pitchFamily="34" charset="0"/>
              </a:rPr>
              <a:t>The full thematic report can be found at</a:t>
            </a:r>
            <a:r>
              <a:rPr lang="en-GB" sz="1800" kern="100" dirty="0">
                <a:latin typeface="Arial Nova" panose="020B0504020202020204" pitchFamily="34" charset="0"/>
                <a:ea typeface="Calibri" panose="020F0502020204030204" pitchFamily="34" charset="0"/>
                <a:cs typeface="Arial" panose="020B0604020202020204" pitchFamily="34" charset="0"/>
              </a:rPr>
              <a:t>: </a:t>
            </a:r>
            <a:r>
              <a:rPr lang="en-GB" sz="1800" kern="100" dirty="0">
                <a:latin typeface="Arial Nova" panose="020B0504020202020204" pitchFamily="34" charset="0"/>
                <a:ea typeface="Calibri" panose="020F0502020204030204" pitchFamily="34" charset="0"/>
                <a:cs typeface="Arial" panose="020B0604020202020204" pitchFamily="34" charset="0"/>
                <a:hlinkClick r:id="rId4"/>
              </a:rPr>
              <a:t>www.ncmd.info/publications/LLC</a:t>
            </a:r>
            <a:r>
              <a:rPr lang="en-GB" sz="1800" kern="100" dirty="0">
                <a:latin typeface="Arial Nova" panose="020B0504020202020204" pitchFamily="34" charset="0"/>
                <a:ea typeface="Calibri" panose="020F0502020204030204" pitchFamily="34" charset="0"/>
                <a:cs typeface="Arial" panose="020B0604020202020204" pitchFamily="34" charset="0"/>
              </a:rPr>
              <a:t> </a:t>
            </a:r>
          </a:p>
          <a:p>
            <a:pPr marL="0" indent="0">
              <a:lnSpc>
                <a:spcPct val="107000"/>
              </a:lnSpc>
              <a:spcAft>
                <a:spcPts val="800"/>
              </a:spcAft>
              <a:buNone/>
            </a:pPr>
            <a:r>
              <a:rPr lang="en-GB" sz="1800" b="1" kern="100" dirty="0">
                <a:latin typeface="Arial Nova" panose="020B0504020202020204" pitchFamily="34" charset="0"/>
                <a:ea typeface="Calibri" panose="020F0502020204030204" pitchFamily="34" charset="0"/>
                <a:cs typeface="Arial" panose="020B0604020202020204" pitchFamily="34" charset="0"/>
              </a:rPr>
              <a:t>Including:</a:t>
            </a:r>
          </a:p>
          <a:p>
            <a:pPr marL="0" indent="0">
              <a:lnSpc>
                <a:spcPct val="107000"/>
              </a:lnSpc>
              <a:spcAft>
                <a:spcPts val="800"/>
              </a:spcAft>
              <a:buNone/>
            </a:pPr>
            <a:r>
              <a:rPr lang="en-GB" sz="1800" kern="100" dirty="0">
                <a:effectLst/>
                <a:latin typeface="Arial Nova" panose="020B0504020202020204" pitchFamily="34" charset="0"/>
                <a:ea typeface="Calibri" panose="020F0502020204030204" pitchFamily="34" charset="0"/>
                <a:cs typeface="Arial" panose="020B0604020202020204" pitchFamily="34" charset="0"/>
              </a:rPr>
              <a:t>Foreword (provided by Nick Carroll, Chief Executive, Together for Short Lives)</a:t>
            </a:r>
          </a:p>
          <a:p>
            <a:pPr marL="0" indent="0">
              <a:lnSpc>
                <a:spcPct val="107000"/>
              </a:lnSpc>
              <a:spcAft>
                <a:spcPts val="800"/>
              </a:spcAft>
              <a:buNone/>
            </a:pPr>
            <a:r>
              <a:rPr lang="en-GB" sz="1800" kern="100" dirty="0">
                <a:latin typeface="Arial Nova" panose="020B0504020202020204" pitchFamily="34" charset="0"/>
                <a:ea typeface="Calibri" panose="020F0502020204030204" pitchFamily="34" charset="0"/>
                <a:cs typeface="Arial" panose="020B0604020202020204" pitchFamily="34" charset="0"/>
              </a:rPr>
              <a:t>Main Report &amp; </a:t>
            </a:r>
            <a:r>
              <a:rPr lang="en-GB" sz="1800" kern="100" dirty="0">
                <a:effectLst/>
                <a:latin typeface="Arial Nova" panose="020B0504020202020204" pitchFamily="34" charset="0"/>
                <a:ea typeface="Calibri" panose="020F0502020204030204" pitchFamily="34" charset="0"/>
                <a:cs typeface="Arial" panose="020B0604020202020204" pitchFamily="34" charset="0"/>
              </a:rPr>
              <a:t>Easy Read Report</a:t>
            </a:r>
          </a:p>
          <a:p>
            <a:pPr marL="0" indent="0">
              <a:lnSpc>
                <a:spcPct val="107000"/>
              </a:lnSpc>
              <a:spcAft>
                <a:spcPts val="800"/>
              </a:spcAft>
              <a:buNone/>
            </a:pPr>
            <a:r>
              <a:rPr lang="en-GB" sz="1800" kern="100" dirty="0">
                <a:latin typeface="Arial Nova" panose="020B0504020202020204" pitchFamily="34" charset="0"/>
                <a:ea typeface="Calibri" panose="020F0502020204030204" pitchFamily="34" charset="0"/>
                <a:cs typeface="Arial" panose="020B0604020202020204" pitchFamily="34" charset="0"/>
              </a:rPr>
              <a:t>Data Tables</a:t>
            </a:r>
          </a:p>
          <a:p>
            <a:pPr marL="0" indent="0">
              <a:lnSpc>
                <a:spcPct val="107000"/>
              </a:lnSpc>
              <a:spcAft>
                <a:spcPts val="800"/>
              </a:spcAft>
              <a:buNone/>
            </a:pPr>
            <a:r>
              <a:rPr lang="en-GB" sz="1800" kern="100" dirty="0">
                <a:effectLst/>
                <a:latin typeface="Arial Nova" panose="020B0504020202020204" pitchFamily="34" charset="0"/>
                <a:ea typeface="Calibri" panose="020F0502020204030204" pitchFamily="34" charset="0"/>
                <a:cs typeface="Arial" panose="020B0604020202020204" pitchFamily="34" charset="0"/>
              </a:rPr>
              <a:t>Families’ Stories</a:t>
            </a:r>
          </a:p>
          <a:p>
            <a:pPr marL="0" indent="0">
              <a:lnSpc>
                <a:spcPct val="107000"/>
              </a:lnSpc>
              <a:spcAft>
                <a:spcPts val="800"/>
              </a:spcAft>
              <a:buNone/>
            </a:pPr>
            <a:r>
              <a:rPr lang="en-GB" sz="1800" kern="100" dirty="0">
                <a:latin typeface="Arial Nova" panose="020B0504020202020204" pitchFamily="34" charset="0"/>
                <a:ea typeface="Calibri" panose="020F0502020204030204" pitchFamily="34" charset="0"/>
                <a:cs typeface="Arial" panose="020B0604020202020204" pitchFamily="34" charset="0"/>
              </a:rPr>
              <a:t>Case Studies</a:t>
            </a:r>
            <a:endParaRPr lang="en-GB" sz="1800" kern="100" dirty="0">
              <a:effectLst/>
              <a:latin typeface="Arial Nova" panose="020B05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en-GB" sz="1800" kern="100" dirty="0">
              <a:effectLst/>
              <a:latin typeface="Arial Nova" panose="020B05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en-GB" sz="1800" kern="100" dirty="0">
              <a:effectLst/>
              <a:latin typeface="Arial Nova" panose="020B050402020202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77B58E4-1C3A-FB26-0F5B-3984C62CBCC1}"/>
              </a:ext>
            </a:extLst>
          </p:cNvPr>
          <p:cNvPicPr>
            <a:picLocks noChangeAspect="1"/>
          </p:cNvPicPr>
          <p:nvPr/>
        </p:nvPicPr>
        <p:blipFill>
          <a:blip r:embed="rId5"/>
          <a:stretch>
            <a:fillRect/>
          </a:stretch>
        </p:blipFill>
        <p:spPr>
          <a:xfrm>
            <a:off x="7097919" y="0"/>
            <a:ext cx="4878160" cy="6858000"/>
          </a:xfrm>
          <a:prstGeom prst="rect">
            <a:avLst/>
          </a:prstGeom>
        </p:spPr>
      </p:pic>
    </p:spTree>
    <p:extLst>
      <p:ext uri="{BB962C8B-B14F-4D97-AF65-F5344CB8AC3E}">
        <p14:creationId xmlns:p14="http://schemas.microsoft.com/office/powerpoint/2010/main" val="27989111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855EC-608C-0130-0D49-649C73DDEA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12EF27-AAD4-F3CB-7203-9E874AFDA8C9}"/>
              </a:ext>
            </a:extLst>
          </p:cNvPr>
          <p:cNvSpPr>
            <a:spLocks noGrp="1"/>
          </p:cNvSpPr>
          <p:nvPr>
            <p:ph type="title"/>
          </p:nvPr>
        </p:nvSpPr>
        <p:spPr>
          <a:xfrm>
            <a:off x="589559" y="856180"/>
            <a:ext cx="5096249" cy="1128068"/>
          </a:xfrm>
        </p:spPr>
        <p:txBody>
          <a:bodyPr anchor="ctr">
            <a:normAutofit/>
          </a:bodyPr>
          <a:lstStyle/>
          <a:p>
            <a:r>
              <a:rPr lang="en-GB" sz="4000" b="1" dirty="0">
                <a:latin typeface="Nunito" pitchFamily="2" charset="0"/>
              </a:rPr>
              <a:t>Keep in touch</a:t>
            </a:r>
          </a:p>
        </p:txBody>
      </p:sp>
      <p:pic>
        <p:nvPicPr>
          <p:cNvPr id="12" name="Picture 11" descr="A picture containing drawing&#10;&#10;Description automatically generated">
            <a:extLst>
              <a:ext uri="{FF2B5EF4-FFF2-40B4-BE49-F238E27FC236}">
                <a16:creationId xmlns:a16="http://schemas.microsoft.com/office/drawing/2014/main" id="{3444920F-EAEB-01CB-95F0-B84163BF20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195" y="308905"/>
            <a:ext cx="729811" cy="201018"/>
          </a:xfrm>
          <a:prstGeom prst="rect">
            <a:avLst/>
          </a:prstGeom>
        </p:spPr>
      </p:pic>
      <p:sp>
        <p:nvSpPr>
          <p:cNvPr id="13" name="TextBox 12">
            <a:extLst>
              <a:ext uri="{FF2B5EF4-FFF2-40B4-BE49-F238E27FC236}">
                <a16:creationId xmlns:a16="http://schemas.microsoft.com/office/drawing/2014/main" id="{9C159AAD-C00E-158A-9201-D3FAFE40EDC9}"/>
              </a:ext>
            </a:extLst>
          </p:cNvPr>
          <p:cNvSpPr txBox="1"/>
          <p:nvPr/>
        </p:nvSpPr>
        <p:spPr>
          <a:xfrm>
            <a:off x="1028004" y="337128"/>
            <a:ext cx="2197519"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4BAA90"/>
                </a:solidFill>
                <a:effectLst/>
                <a:uLnTx/>
                <a:uFillTx/>
                <a:latin typeface="Segoe UI" panose="020B0502040204020203" pitchFamily="34" charset="0"/>
                <a:ea typeface="+mn-ea"/>
                <a:cs typeface="Segoe UI" panose="020B0502040204020203" pitchFamily="34" charset="0"/>
              </a:rPr>
              <a:t>National Child Mortality Database </a:t>
            </a:r>
          </a:p>
        </p:txBody>
      </p:sp>
      <p:graphicFrame>
        <p:nvGraphicFramePr>
          <p:cNvPr id="52" name="Content Placeholder 2">
            <a:extLst>
              <a:ext uri="{FF2B5EF4-FFF2-40B4-BE49-F238E27FC236}">
                <a16:creationId xmlns:a16="http://schemas.microsoft.com/office/drawing/2014/main" id="{9B1D26AD-B541-D340-B21E-CC26B14178E8}"/>
              </a:ext>
            </a:extLst>
          </p:cNvPr>
          <p:cNvGraphicFramePr/>
          <p:nvPr/>
        </p:nvGraphicFramePr>
        <p:xfrm>
          <a:off x="590719" y="2330505"/>
          <a:ext cx="4559425" cy="39795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2F0D6A2E-3619-5176-DBE6-5893CAA898D3}"/>
              </a:ext>
            </a:extLst>
          </p:cNvPr>
          <p:cNvPicPr>
            <a:picLocks noChangeAspect="1"/>
          </p:cNvPicPr>
          <p:nvPr/>
        </p:nvPicPr>
        <p:blipFill>
          <a:blip r:embed="rId9"/>
          <a:srcRect t="764"/>
          <a:stretch>
            <a:fillRect/>
          </a:stretch>
        </p:blipFill>
        <p:spPr>
          <a:xfrm>
            <a:off x="6863176" y="509923"/>
            <a:ext cx="4206605" cy="5951620"/>
          </a:xfrm>
          <a:prstGeom prst="rect">
            <a:avLst/>
          </a:prstGeom>
        </p:spPr>
      </p:pic>
    </p:spTree>
    <p:extLst>
      <p:ext uri="{BB962C8B-B14F-4D97-AF65-F5344CB8AC3E}">
        <p14:creationId xmlns:p14="http://schemas.microsoft.com/office/powerpoint/2010/main" val="716873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45A7A-C940-EBF1-F10E-1F6F26476AAB}"/>
              </a:ext>
            </a:extLst>
          </p:cNvPr>
          <p:cNvSpPr>
            <a:spLocks noGrp="1"/>
          </p:cNvSpPr>
          <p:nvPr>
            <p:ph type="title"/>
          </p:nvPr>
        </p:nvSpPr>
        <p:spPr/>
        <p:txBody>
          <a:bodyPr/>
          <a:lstStyle/>
          <a:p>
            <a:pPr algn="ctr"/>
            <a:r>
              <a:rPr lang="en-GB" b="1" dirty="0">
                <a:latin typeface="Nunito" pitchFamily="2" charset="0"/>
              </a:rPr>
              <a:t>Life-limiting conditions</a:t>
            </a:r>
          </a:p>
        </p:txBody>
      </p:sp>
      <p:pic>
        <p:nvPicPr>
          <p:cNvPr id="3" name="Picture 2" descr="A picture containing drawing&#10;&#10;Description automatically generated">
            <a:extLst>
              <a:ext uri="{FF2B5EF4-FFF2-40B4-BE49-F238E27FC236}">
                <a16:creationId xmlns:a16="http://schemas.microsoft.com/office/drawing/2014/main" id="{1A7039C1-31E1-03BA-68EA-52B11D4990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93" y="146890"/>
            <a:ext cx="729811" cy="201018"/>
          </a:xfrm>
          <a:prstGeom prst="rect">
            <a:avLst/>
          </a:prstGeom>
        </p:spPr>
      </p:pic>
      <p:sp>
        <p:nvSpPr>
          <p:cNvPr id="4" name="TextBox 3">
            <a:extLst>
              <a:ext uri="{FF2B5EF4-FFF2-40B4-BE49-F238E27FC236}">
                <a16:creationId xmlns:a16="http://schemas.microsoft.com/office/drawing/2014/main" id="{F790A546-DED2-278C-148E-64829AEE9F09}"/>
              </a:ext>
            </a:extLst>
          </p:cNvPr>
          <p:cNvSpPr txBox="1"/>
          <p:nvPr/>
        </p:nvSpPr>
        <p:spPr>
          <a:xfrm>
            <a:off x="1028004" y="120441"/>
            <a:ext cx="2197519" cy="253916"/>
          </a:xfrm>
          <a:prstGeom prst="rect">
            <a:avLst/>
          </a:prstGeom>
          <a:noFill/>
        </p:spPr>
        <p:txBody>
          <a:bodyPr wrap="square" rtlCol="0">
            <a:spAutoFit/>
          </a:bodyPr>
          <a:lstStyle/>
          <a:p>
            <a:pPr>
              <a:spcAft>
                <a:spcPts val="600"/>
              </a:spcAft>
            </a:pPr>
            <a:r>
              <a:rPr lang="en-GB" sz="1050" dirty="0">
                <a:solidFill>
                  <a:srgbClr val="4BAA90"/>
                </a:solidFill>
                <a:latin typeface="Arial Nova" panose="020B0504020202020204" pitchFamily="34" charset="0"/>
                <a:cs typeface="Segoe UI" panose="020B0502040204020203" pitchFamily="34" charset="0"/>
              </a:rPr>
              <a:t>National Child Mortality Database </a:t>
            </a:r>
          </a:p>
        </p:txBody>
      </p:sp>
      <p:sp>
        <p:nvSpPr>
          <p:cNvPr id="7" name="TextBox 6">
            <a:extLst>
              <a:ext uri="{FF2B5EF4-FFF2-40B4-BE49-F238E27FC236}">
                <a16:creationId xmlns:a16="http://schemas.microsoft.com/office/drawing/2014/main" id="{4AF5615B-3293-08E4-68B5-CE1BBC692684}"/>
              </a:ext>
            </a:extLst>
          </p:cNvPr>
          <p:cNvSpPr txBox="1"/>
          <p:nvPr/>
        </p:nvSpPr>
        <p:spPr>
          <a:xfrm>
            <a:off x="428619" y="6350804"/>
            <a:ext cx="3097763" cy="400110"/>
          </a:xfrm>
          <a:prstGeom prst="rect">
            <a:avLst/>
          </a:prstGeom>
          <a:noFill/>
        </p:spPr>
        <p:txBody>
          <a:bodyPr wrap="square" rtlCol="0">
            <a:spAutoFit/>
          </a:bodyPr>
          <a:lstStyle/>
          <a:p>
            <a:r>
              <a:rPr lang="en-GB" sz="2000" dirty="0">
                <a:solidFill>
                  <a:srgbClr val="4BAA90"/>
                </a:solidFill>
                <a:latin typeface="Arial Nova" panose="020B0504020202020204" pitchFamily="34" charset="0"/>
                <a:cs typeface="Segoe UI" panose="020B0502040204020203" pitchFamily="34" charset="0"/>
              </a:rPr>
              <a:t>www.ncmd.info</a:t>
            </a:r>
          </a:p>
        </p:txBody>
      </p:sp>
      <p:sp>
        <p:nvSpPr>
          <p:cNvPr id="8" name="TextBox 7">
            <a:extLst>
              <a:ext uri="{FF2B5EF4-FFF2-40B4-BE49-F238E27FC236}">
                <a16:creationId xmlns:a16="http://schemas.microsoft.com/office/drawing/2014/main" id="{7DF50DC7-816E-14A6-6D4F-8E805A06BBF7}"/>
              </a:ext>
            </a:extLst>
          </p:cNvPr>
          <p:cNvSpPr txBox="1"/>
          <p:nvPr/>
        </p:nvSpPr>
        <p:spPr>
          <a:xfrm>
            <a:off x="8364777" y="6346681"/>
            <a:ext cx="3504484" cy="400110"/>
          </a:xfrm>
          <a:prstGeom prst="rect">
            <a:avLst/>
          </a:prstGeom>
          <a:noFill/>
        </p:spPr>
        <p:txBody>
          <a:bodyPr wrap="square" rtlCol="0">
            <a:spAutoFit/>
          </a:bodyPr>
          <a:lstStyle/>
          <a:p>
            <a:pPr algn="r"/>
            <a:r>
              <a:rPr lang="en-GB" sz="2000" dirty="0">
                <a:solidFill>
                  <a:srgbClr val="4BAA90"/>
                </a:solidFill>
                <a:latin typeface="Arial Nova" panose="020B0504020202020204" pitchFamily="34" charset="0"/>
                <a:cs typeface="Segoe UI" panose="020B0502040204020203" pitchFamily="34" charset="0"/>
              </a:rPr>
              <a:t>@NCMD_England</a:t>
            </a:r>
          </a:p>
        </p:txBody>
      </p:sp>
      <p:sp>
        <p:nvSpPr>
          <p:cNvPr id="9" name="TextBox 8">
            <a:extLst>
              <a:ext uri="{FF2B5EF4-FFF2-40B4-BE49-F238E27FC236}">
                <a16:creationId xmlns:a16="http://schemas.microsoft.com/office/drawing/2014/main" id="{31AFB8C8-0B65-B3A2-11B2-F280373959EE}"/>
              </a:ext>
            </a:extLst>
          </p:cNvPr>
          <p:cNvSpPr txBox="1"/>
          <p:nvPr/>
        </p:nvSpPr>
        <p:spPr>
          <a:xfrm>
            <a:off x="1028004" y="1690688"/>
            <a:ext cx="9933222" cy="3477875"/>
          </a:xfrm>
          <a:prstGeom prst="rect">
            <a:avLst/>
          </a:prstGeom>
          <a:noFill/>
        </p:spPr>
        <p:txBody>
          <a:bodyPr wrap="square">
            <a:spAutoFit/>
          </a:bodyPr>
          <a:lstStyle/>
          <a:p>
            <a:pPr marL="285750" indent="-285750">
              <a:buFont typeface="Arial" panose="020B0604020202020204" pitchFamily="34" charset="0"/>
              <a:buChar char="•"/>
            </a:pPr>
            <a:r>
              <a:rPr lang="en-GB" sz="2000" dirty="0">
                <a:effectLst/>
                <a:latin typeface="Arial Nova" panose="020B0504020202020204" pitchFamily="34" charset="0"/>
                <a:ea typeface="Times New Roman" panose="02020603050405020304" pitchFamily="18" charset="0"/>
              </a:rPr>
              <a:t>Life-limiting conditions are defined as those for which there is no reasonable hope of cure and from which children may die</a:t>
            </a:r>
            <a:r>
              <a:rPr lang="en-GB" sz="2000" baseline="30000" dirty="0">
                <a:effectLst/>
                <a:latin typeface="Arial Nova" panose="020B0504020202020204" pitchFamily="34" charset="0"/>
                <a:ea typeface="Times New Roman" panose="02020603050405020304" pitchFamily="18" charset="0"/>
              </a:rPr>
              <a:t>1</a:t>
            </a:r>
            <a:r>
              <a:rPr lang="en-GB" sz="2000" dirty="0">
                <a:effectLst/>
                <a:latin typeface="Arial Nova" panose="020B0504020202020204" pitchFamily="34" charset="0"/>
                <a:ea typeface="Times New Roman" panose="02020603050405020304" pitchFamily="18" charset="0"/>
              </a:rPr>
              <a:t>. Some conditions cause progressive deterioration, meaning that the child becomes increasingly dependent on parents and carers.</a:t>
            </a:r>
            <a:endParaRPr lang="en-GB" sz="2000" dirty="0">
              <a:solidFill>
                <a:srgbClr val="000000"/>
              </a:solidFill>
              <a:latin typeface="Arial Nova" panose="020B0504020202020204" pitchFamily="34" charset="0"/>
              <a:ea typeface="Calibri" panose="020F0502020204030204" pitchFamily="34" charset="0"/>
            </a:endParaRPr>
          </a:p>
          <a:p>
            <a:pPr marL="285750" indent="-285750">
              <a:buFont typeface="Arial" panose="020B0604020202020204" pitchFamily="34" charset="0"/>
              <a:buChar char="•"/>
            </a:pPr>
            <a:endParaRPr lang="en-GB" sz="2000" dirty="0">
              <a:latin typeface="Arial Nova" panose="020B0504020202020204" pitchFamily="34" charset="0"/>
            </a:endParaRPr>
          </a:p>
          <a:p>
            <a:pPr marL="285750" indent="-285750">
              <a:buFont typeface="Arial" panose="020B0604020202020204" pitchFamily="34" charset="0"/>
              <a:buChar char="•"/>
            </a:pPr>
            <a:r>
              <a:rPr lang="en-GB" sz="2000" dirty="0">
                <a:latin typeface="Arial Nova" panose="020B0504020202020204" pitchFamily="34" charset="0"/>
              </a:rPr>
              <a:t>Previous studies have shown that the number of children living with life-limiting and life-threatening conditions is increasing</a:t>
            </a:r>
            <a:r>
              <a:rPr lang="en-GB" sz="2000" baseline="30000" dirty="0">
                <a:latin typeface="Arial Nova" panose="020B0504020202020204" pitchFamily="34" charset="0"/>
              </a:rPr>
              <a:t>2</a:t>
            </a:r>
            <a:r>
              <a:rPr lang="en-GB" sz="2000" dirty="0">
                <a:latin typeface="Arial Nova" panose="020B0504020202020204" pitchFamily="34" charset="0"/>
              </a:rPr>
              <a:t>. There is also evidence that children with these conditions are living longer. </a:t>
            </a:r>
          </a:p>
          <a:p>
            <a:pPr marL="285750" indent="-285750">
              <a:buFont typeface="Arial" panose="020B0604020202020204" pitchFamily="34" charset="0"/>
              <a:buChar char="•"/>
            </a:pPr>
            <a:endParaRPr lang="en-GB" sz="2000" dirty="0">
              <a:latin typeface="Arial Nova" panose="020B0504020202020204" pitchFamily="34" charset="0"/>
            </a:endParaRPr>
          </a:p>
          <a:p>
            <a:pPr marL="285750" indent="-285750">
              <a:buFont typeface="Arial" panose="020B0604020202020204" pitchFamily="34" charset="0"/>
              <a:buChar char="•"/>
            </a:pPr>
            <a:r>
              <a:rPr lang="en-GB" sz="2000" dirty="0">
                <a:latin typeface="Arial Nova" panose="020B0504020202020204" pitchFamily="34" charset="0"/>
              </a:rPr>
              <a:t>This means that more children and young people will require support from palliative care and end of life services.</a:t>
            </a:r>
          </a:p>
        </p:txBody>
      </p:sp>
      <p:sp>
        <p:nvSpPr>
          <p:cNvPr id="11" name="TextBox 10">
            <a:extLst>
              <a:ext uri="{FF2B5EF4-FFF2-40B4-BE49-F238E27FC236}">
                <a16:creationId xmlns:a16="http://schemas.microsoft.com/office/drawing/2014/main" id="{F3DCBB40-6FF1-6D70-CD8A-22D79897AF31}"/>
              </a:ext>
            </a:extLst>
          </p:cNvPr>
          <p:cNvSpPr txBox="1"/>
          <p:nvPr/>
        </p:nvSpPr>
        <p:spPr>
          <a:xfrm>
            <a:off x="428619" y="5608774"/>
            <a:ext cx="10515600" cy="646331"/>
          </a:xfrm>
          <a:prstGeom prst="rect">
            <a:avLst/>
          </a:prstGeom>
          <a:noFill/>
        </p:spPr>
        <p:txBody>
          <a:bodyPr wrap="square">
            <a:spAutoFit/>
          </a:bodyPr>
          <a:lstStyle/>
          <a:p>
            <a:pPr marL="342900" lvl="0" indent="-342900">
              <a:buFont typeface="+mj-lt"/>
              <a:buAutoNum type="arabicPeriod"/>
            </a:pPr>
            <a:r>
              <a:rPr lang="en-GB" sz="1200" dirty="0">
                <a:effectLst/>
                <a:latin typeface="Calibri" panose="020F0502020204030204" pitchFamily="34" charset="0"/>
                <a:ea typeface="Times New Roman" panose="02020603050405020304" pitchFamily="18" charset="0"/>
              </a:rPr>
              <a:t>Together for Short Lives (2018) A Guide to Children’s Palliative Care, Fourth Edition. Available at: </a:t>
            </a:r>
            <a:r>
              <a:rPr lang="en-GB" sz="1200" dirty="0">
                <a:effectLst/>
                <a:latin typeface="Calibri" panose="020F0502020204030204" pitchFamily="34" charset="0"/>
                <a:ea typeface="Times New Roman" panose="02020603050405020304" pitchFamily="18" charset="0"/>
                <a:hlinkClick r:id="rId4"/>
              </a:rPr>
              <a:t>https://www.togetherforshortlives.org.uk/app/uploads/2018/03/TfSLA-Guide-to-Children%E2%80%99s-Palliative-Care-Fourth-Edition-5.pdf</a:t>
            </a:r>
            <a:endParaRPr lang="en-GB" sz="1200" dirty="0">
              <a:effectLst/>
              <a:latin typeface="Calibri" panose="020F0502020204030204" pitchFamily="34" charset="0"/>
              <a:ea typeface="Times New Roman" panose="02020603050405020304" pitchFamily="18" charset="0"/>
            </a:endParaRPr>
          </a:p>
          <a:p>
            <a:pPr marL="342900" lvl="0" indent="-342900">
              <a:buFont typeface="+mj-lt"/>
              <a:buAutoNum type="arabicPeriod"/>
            </a:pPr>
            <a:r>
              <a:rPr lang="en-GB" sz="1200" dirty="0">
                <a:effectLst/>
                <a:latin typeface="Calibri" panose="020F0502020204030204" pitchFamily="34" charset="0"/>
                <a:ea typeface="Times New Roman" panose="02020603050405020304" pitchFamily="18" charset="0"/>
              </a:rPr>
              <a:t>Together for Short Lives (2020) Make Every Child Count. Available at: </a:t>
            </a:r>
            <a:r>
              <a:rPr lang="en-GB" sz="1200" dirty="0">
                <a:effectLst/>
                <a:latin typeface="Calibri" panose="020F0502020204030204" pitchFamily="34" charset="0"/>
                <a:ea typeface="Times New Roman" panose="02020603050405020304" pitchFamily="18" charset="0"/>
                <a:hlinkClick r:id="rId5"/>
              </a:rPr>
              <a:t>https://www.togetherforshortlives.org.uk/resource/make-every-child-count/</a:t>
            </a:r>
            <a:r>
              <a:rPr lang="en-GB" sz="1200" dirty="0">
                <a:effectLst/>
                <a:latin typeface="Calibri" panose="020F0502020204030204" pitchFamily="34" charset="0"/>
                <a:ea typeface="Times New Roman" panose="02020603050405020304" pitchFamily="18" charset="0"/>
              </a:rPr>
              <a:t> </a:t>
            </a:r>
          </a:p>
        </p:txBody>
      </p:sp>
    </p:spTree>
    <p:extLst>
      <p:ext uri="{BB962C8B-B14F-4D97-AF65-F5344CB8AC3E}">
        <p14:creationId xmlns:p14="http://schemas.microsoft.com/office/powerpoint/2010/main" val="3990592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26925-975B-C93F-DDFE-0A82FAE28A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1ADDEA-A836-7572-765C-8BD5F8CA8FCD}"/>
              </a:ext>
            </a:extLst>
          </p:cNvPr>
          <p:cNvSpPr>
            <a:spLocks noGrp="1"/>
          </p:cNvSpPr>
          <p:nvPr>
            <p:ph type="title"/>
          </p:nvPr>
        </p:nvSpPr>
        <p:spPr/>
        <p:txBody>
          <a:bodyPr/>
          <a:lstStyle/>
          <a:p>
            <a:pPr algn="ctr"/>
            <a:r>
              <a:rPr lang="en-GB" b="1" dirty="0">
                <a:latin typeface="Nunito" pitchFamily="2" charset="0"/>
              </a:rPr>
              <a:t>Palliative care</a:t>
            </a:r>
          </a:p>
        </p:txBody>
      </p:sp>
      <p:pic>
        <p:nvPicPr>
          <p:cNvPr id="3" name="Picture 2" descr="A picture containing drawing&#10;&#10;Description automatically generated">
            <a:extLst>
              <a:ext uri="{FF2B5EF4-FFF2-40B4-BE49-F238E27FC236}">
                <a16:creationId xmlns:a16="http://schemas.microsoft.com/office/drawing/2014/main" id="{E4AD22EB-9C3A-D1DF-C9B1-FDAD922969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93" y="146890"/>
            <a:ext cx="729811" cy="201018"/>
          </a:xfrm>
          <a:prstGeom prst="rect">
            <a:avLst/>
          </a:prstGeom>
        </p:spPr>
      </p:pic>
      <p:sp>
        <p:nvSpPr>
          <p:cNvPr id="4" name="TextBox 3">
            <a:extLst>
              <a:ext uri="{FF2B5EF4-FFF2-40B4-BE49-F238E27FC236}">
                <a16:creationId xmlns:a16="http://schemas.microsoft.com/office/drawing/2014/main" id="{C1E9C57F-43DF-785B-AA33-1AA8B16F4AC7}"/>
              </a:ext>
            </a:extLst>
          </p:cNvPr>
          <p:cNvSpPr txBox="1"/>
          <p:nvPr/>
        </p:nvSpPr>
        <p:spPr>
          <a:xfrm>
            <a:off x="1028004" y="120441"/>
            <a:ext cx="2197519" cy="253916"/>
          </a:xfrm>
          <a:prstGeom prst="rect">
            <a:avLst/>
          </a:prstGeom>
          <a:noFill/>
        </p:spPr>
        <p:txBody>
          <a:bodyPr wrap="square" rtlCol="0">
            <a:spAutoFit/>
          </a:bodyPr>
          <a:lstStyle/>
          <a:p>
            <a:pPr>
              <a:spcAft>
                <a:spcPts val="600"/>
              </a:spcAft>
            </a:pPr>
            <a:r>
              <a:rPr lang="en-GB" sz="1050" dirty="0">
                <a:solidFill>
                  <a:srgbClr val="4BAA90"/>
                </a:solidFill>
                <a:latin typeface="Arial Nova" panose="020B0504020202020204" pitchFamily="34" charset="0"/>
                <a:cs typeface="Segoe UI" panose="020B0502040204020203" pitchFamily="34" charset="0"/>
              </a:rPr>
              <a:t>National Child Mortality Database </a:t>
            </a:r>
          </a:p>
        </p:txBody>
      </p:sp>
      <p:sp>
        <p:nvSpPr>
          <p:cNvPr id="7" name="TextBox 6">
            <a:extLst>
              <a:ext uri="{FF2B5EF4-FFF2-40B4-BE49-F238E27FC236}">
                <a16:creationId xmlns:a16="http://schemas.microsoft.com/office/drawing/2014/main" id="{E8E9153F-57EC-7992-01B6-E1E51A5F8F87}"/>
              </a:ext>
            </a:extLst>
          </p:cNvPr>
          <p:cNvSpPr txBox="1"/>
          <p:nvPr/>
        </p:nvSpPr>
        <p:spPr>
          <a:xfrm>
            <a:off x="428619" y="6350804"/>
            <a:ext cx="3097763" cy="400110"/>
          </a:xfrm>
          <a:prstGeom prst="rect">
            <a:avLst/>
          </a:prstGeom>
          <a:noFill/>
        </p:spPr>
        <p:txBody>
          <a:bodyPr wrap="square" rtlCol="0">
            <a:spAutoFit/>
          </a:bodyPr>
          <a:lstStyle/>
          <a:p>
            <a:r>
              <a:rPr lang="en-GB" sz="2000" dirty="0">
                <a:solidFill>
                  <a:srgbClr val="4BAA90"/>
                </a:solidFill>
                <a:latin typeface="Arial Nova" panose="020B0504020202020204" pitchFamily="34" charset="0"/>
                <a:cs typeface="Segoe UI" panose="020B0502040204020203" pitchFamily="34" charset="0"/>
              </a:rPr>
              <a:t>www.ncmd.info</a:t>
            </a:r>
          </a:p>
        </p:txBody>
      </p:sp>
      <p:sp>
        <p:nvSpPr>
          <p:cNvPr id="8" name="TextBox 7">
            <a:extLst>
              <a:ext uri="{FF2B5EF4-FFF2-40B4-BE49-F238E27FC236}">
                <a16:creationId xmlns:a16="http://schemas.microsoft.com/office/drawing/2014/main" id="{EEE371F8-E40F-3143-FBDA-8EFDF06AB214}"/>
              </a:ext>
            </a:extLst>
          </p:cNvPr>
          <p:cNvSpPr txBox="1"/>
          <p:nvPr/>
        </p:nvSpPr>
        <p:spPr>
          <a:xfrm>
            <a:off x="8364777" y="6346681"/>
            <a:ext cx="3504484" cy="400110"/>
          </a:xfrm>
          <a:prstGeom prst="rect">
            <a:avLst/>
          </a:prstGeom>
          <a:noFill/>
        </p:spPr>
        <p:txBody>
          <a:bodyPr wrap="square" rtlCol="0">
            <a:spAutoFit/>
          </a:bodyPr>
          <a:lstStyle/>
          <a:p>
            <a:pPr algn="r"/>
            <a:r>
              <a:rPr lang="en-GB" sz="2000" dirty="0">
                <a:solidFill>
                  <a:srgbClr val="4BAA90"/>
                </a:solidFill>
                <a:latin typeface="Arial Nova" panose="020B0504020202020204" pitchFamily="34" charset="0"/>
                <a:cs typeface="Segoe UI" panose="020B0502040204020203" pitchFamily="34" charset="0"/>
              </a:rPr>
              <a:t>@NCMD_England</a:t>
            </a:r>
          </a:p>
        </p:txBody>
      </p:sp>
      <p:sp>
        <p:nvSpPr>
          <p:cNvPr id="9" name="TextBox 8">
            <a:extLst>
              <a:ext uri="{FF2B5EF4-FFF2-40B4-BE49-F238E27FC236}">
                <a16:creationId xmlns:a16="http://schemas.microsoft.com/office/drawing/2014/main" id="{68502B38-F4CD-0915-451E-19E208BDC52F}"/>
              </a:ext>
            </a:extLst>
          </p:cNvPr>
          <p:cNvSpPr txBox="1"/>
          <p:nvPr/>
        </p:nvSpPr>
        <p:spPr>
          <a:xfrm>
            <a:off x="1028004" y="1690688"/>
            <a:ext cx="9933222" cy="3477875"/>
          </a:xfrm>
          <a:prstGeom prst="rect">
            <a:avLst/>
          </a:prstGeom>
          <a:noFill/>
        </p:spPr>
        <p:txBody>
          <a:bodyPr wrap="square">
            <a:spAutoFit/>
          </a:bodyPr>
          <a:lstStyle/>
          <a:p>
            <a:pPr marL="285750" indent="-285750">
              <a:buFont typeface="Arial" panose="020B0604020202020204" pitchFamily="34" charset="0"/>
              <a:buChar char="•"/>
            </a:pPr>
            <a:r>
              <a:rPr lang="en-GB" sz="2000" dirty="0">
                <a:effectLst/>
                <a:latin typeface="Arial Nova" panose="020B0504020202020204" pitchFamily="34" charset="0"/>
                <a:ea typeface="Times New Roman" panose="02020603050405020304" pitchFamily="18" charset="0"/>
              </a:rPr>
              <a:t>We need to understand what is currently working and where improvements are needed. </a:t>
            </a:r>
          </a:p>
          <a:p>
            <a:endParaRPr lang="en-GB" sz="2000" dirty="0">
              <a:effectLst/>
              <a:latin typeface="Arial Nova" panose="020B0504020202020204" pitchFamily="34" charset="0"/>
              <a:ea typeface="Times New Roman" panose="02020603050405020304" pitchFamily="18" charset="0"/>
            </a:endParaRPr>
          </a:p>
          <a:p>
            <a:pPr marL="285750" indent="-285750">
              <a:buFont typeface="Arial" panose="020B0604020202020204" pitchFamily="34" charset="0"/>
              <a:buChar char="•"/>
            </a:pPr>
            <a:r>
              <a:rPr lang="en-GB" sz="2000" dirty="0">
                <a:effectLst/>
                <a:latin typeface="Arial Nova" panose="020B0504020202020204" pitchFamily="34" charset="0"/>
                <a:ea typeface="Times New Roman" panose="02020603050405020304" pitchFamily="18" charset="0"/>
              </a:rPr>
              <a:t>Palliative care for children with life-limiting or life-threatening conditions is an active and total approach to care. This care can last from the point of diagnosis all the way through the child’s life and their death</a:t>
            </a:r>
            <a:r>
              <a:rPr lang="en-GB" sz="2000" baseline="30000" dirty="0">
                <a:effectLst/>
                <a:latin typeface="Arial Nova" panose="020B0504020202020204" pitchFamily="34" charset="0"/>
                <a:ea typeface="Times New Roman" panose="02020603050405020304" pitchFamily="18" charset="0"/>
              </a:rPr>
              <a:t>1</a:t>
            </a:r>
            <a:r>
              <a:rPr lang="en-GB" sz="2000" dirty="0">
                <a:effectLst/>
                <a:latin typeface="Arial Nova" panose="020B0504020202020204" pitchFamily="34" charset="0"/>
                <a:ea typeface="Times New Roman" panose="02020603050405020304" pitchFamily="18" charset="0"/>
              </a:rPr>
              <a:t>.</a:t>
            </a:r>
          </a:p>
          <a:p>
            <a:endParaRPr lang="en-GB" sz="2000" dirty="0">
              <a:effectLst/>
              <a:latin typeface="Arial Nova" panose="020B0504020202020204" pitchFamily="34" charset="0"/>
              <a:ea typeface="Times New Roman" panose="02020603050405020304" pitchFamily="18" charset="0"/>
            </a:endParaRPr>
          </a:p>
          <a:p>
            <a:pPr marL="285750" indent="-285750">
              <a:buFont typeface="Arial" panose="020B0604020202020204" pitchFamily="34" charset="0"/>
              <a:buChar char="•"/>
            </a:pPr>
            <a:r>
              <a:rPr lang="en-GB" sz="2000" dirty="0">
                <a:effectLst/>
                <a:latin typeface="Arial Nova" panose="020B0504020202020204" pitchFamily="34" charset="0"/>
                <a:ea typeface="Times New Roman" panose="02020603050405020304" pitchFamily="18" charset="0"/>
              </a:rPr>
              <a:t>It embraces physical, emotional, social, and spiritual elements, and focuses on enhancing the quality of life for the child and support for the family. This care includes the management of distressing symptoms, provision of short respite breaks for children and families, and care through death and bereavement.</a:t>
            </a:r>
            <a:endParaRPr lang="en-GB" sz="2000" dirty="0">
              <a:latin typeface="Arial Nova" panose="020B0504020202020204" pitchFamily="34" charset="0"/>
            </a:endParaRPr>
          </a:p>
        </p:txBody>
      </p:sp>
      <p:sp>
        <p:nvSpPr>
          <p:cNvPr id="11" name="TextBox 10">
            <a:extLst>
              <a:ext uri="{FF2B5EF4-FFF2-40B4-BE49-F238E27FC236}">
                <a16:creationId xmlns:a16="http://schemas.microsoft.com/office/drawing/2014/main" id="{099BB0F8-F292-71A2-0825-57BCA30CE3CA}"/>
              </a:ext>
            </a:extLst>
          </p:cNvPr>
          <p:cNvSpPr txBox="1"/>
          <p:nvPr/>
        </p:nvSpPr>
        <p:spPr>
          <a:xfrm>
            <a:off x="428619" y="5608774"/>
            <a:ext cx="10515600" cy="646331"/>
          </a:xfrm>
          <a:prstGeom prst="rect">
            <a:avLst/>
          </a:prstGeom>
          <a:noFill/>
        </p:spPr>
        <p:txBody>
          <a:bodyPr wrap="square">
            <a:spAutoFit/>
          </a:bodyPr>
          <a:lstStyle/>
          <a:p>
            <a:pPr marL="342900" lvl="0" indent="-342900">
              <a:buFont typeface="+mj-lt"/>
              <a:buAutoNum type="arabicPeriod"/>
            </a:pPr>
            <a:r>
              <a:rPr lang="en-GB" sz="1200" dirty="0">
                <a:effectLst/>
                <a:latin typeface="Calibri" panose="020F0502020204030204" pitchFamily="34" charset="0"/>
                <a:ea typeface="Times New Roman" panose="02020603050405020304" pitchFamily="18" charset="0"/>
              </a:rPr>
              <a:t>Together for Short Lives (2018) A Guide to Children’s Palliative Care, Fourth Edition. Available at: </a:t>
            </a:r>
            <a:r>
              <a:rPr lang="en-GB" sz="1200" dirty="0">
                <a:effectLst/>
                <a:latin typeface="Calibri" panose="020F0502020204030204" pitchFamily="34" charset="0"/>
                <a:ea typeface="Times New Roman" panose="02020603050405020304" pitchFamily="18" charset="0"/>
                <a:hlinkClick r:id="rId4"/>
              </a:rPr>
              <a:t>https://www.togetherforshortlives.org.uk/app/uploads/2018/03/TfSLA-Guide-to-Children%E2%80%99s-Palliative-Care-Fourth-Edition-5.pdf</a:t>
            </a:r>
            <a:endParaRPr lang="en-GB" sz="1200" dirty="0">
              <a:effectLst/>
              <a:latin typeface="Calibri" panose="020F0502020204030204" pitchFamily="34" charset="0"/>
              <a:ea typeface="Times New Roman" panose="02020603050405020304" pitchFamily="18" charset="0"/>
            </a:endParaRPr>
          </a:p>
          <a:p>
            <a:pPr lvl="0"/>
            <a:r>
              <a:rPr lang="en-GB" sz="1200" dirty="0">
                <a:effectLst/>
                <a:latin typeface="Calibri" panose="020F0502020204030204" pitchFamily="34" charset="0"/>
                <a:ea typeface="Times New Roman" panose="02020603050405020304" pitchFamily="18" charset="0"/>
              </a:rPr>
              <a:t> </a:t>
            </a:r>
          </a:p>
        </p:txBody>
      </p:sp>
    </p:spTree>
    <p:extLst>
      <p:ext uri="{BB962C8B-B14F-4D97-AF65-F5344CB8AC3E}">
        <p14:creationId xmlns:p14="http://schemas.microsoft.com/office/powerpoint/2010/main" val="442478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4A77C-3ACE-4031-A1C2-3DA2AF1065CD}"/>
              </a:ext>
            </a:extLst>
          </p:cNvPr>
          <p:cNvSpPr>
            <a:spLocks noGrp="1"/>
          </p:cNvSpPr>
          <p:nvPr>
            <p:ph type="title"/>
          </p:nvPr>
        </p:nvSpPr>
        <p:spPr>
          <a:xfrm>
            <a:off x="4965430" y="793664"/>
            <a:ext cx="6586491" cy="1686270"/>
          </a:xfrm>
        </p:spPr>
        <p:txBody>
          <a:bodyPr anchor="b">
            <a:noAutofit/>
          </a:bodyPr>
          <a:lstStyle/>
          <a:p>
            <a:r>
              <a:rPr lang="en-GB" sz="3200" b="1" dirty="0">
                <a:latin typeface="Nunito" pitchFamily="2" charset="0"/>
              </a:rPr>
              <a:t>Thematic Report: Children with Life-Limiting Conditions and Palliative and End-of-Life Care Needs</a:t>
            </a:r>
          </a:p>
        </p:txBody>
      </p:sp>
      <p:sp>
        <p:nvSpPr>
          <p:cNvPr id="3" name="Content Placeholder 2">
            <a:extLst>
              <a:ext uri="{FF2B5EF4-FFF2-40B4-BE49-F238E27FC236}">
                <a16:creationId xmlns:a16="http://schemas.microsoft.com/office/drawing/2014/main" id="{F7E910B3-0CCF-4979-8040-325A8A1ECEED}"/>
              </a:ext>
            </a:extLst>
          </p:cNvPr>
          <p:cNvSpPr>
            <a:spLocks noGrp="1"/>
          </p:cNvSpPr>
          <p:nvPr>
            <p:ph idx="1"/>
          </p:nvPr>
        </p:nvSpPr>
        <p:spPr>
          <a:xfrm>
            <a:off x="4965430" y="2561262"/>
            <a:ext cx="6308311" cy="3785419"/>
          </a:xfrm>
        </p:spPr>
        <p:txBody>
          <a:bodyPr>
            <a:normAutofit/>
          </a:bodyPr>
          <a:lstStyle/>
          <a:p>
            <a:pPr>
              <a:lnSpc>
                <a:spcPct val="107000"/>
              </a:lnSpc>
              <a:spcAft>
                <a:spcPts val="800"/>
              </a:spcAft>
            </a:pPr>
            <a:r>
              <a:rPr lang="en-GB" sz="1800" kern="100" dirty="0">
                <a:latin typeface="Arial Nova" panose="020B0504020202020204" pitchFamily="34" charset="0"/>
                <a:ea typeface="Calibri" panose="020F0502020204030204" pitchFamily="34" charset="0"/>
                <a:cs typeface="Arial" panose="020B0604020202020204" pitchFamily="34" charset="0"/>
              </a:rPr>
              <a:t>Analyses data from the child death reviews in England of children who have died with, but not necessarily of, a life-limiting condition. </a:t>
            </a:r>
          </a:p>
          <a:p>
            <a:pPr>
              <a:lnSpc>
                <a:spcPct val="107000"/>
              </a:lnSpc>
              <a:spcAft>
                <a:spcPts val="800"/>
              </a:spcAft>
            </a:pPr>
            <a:r>
              <a:rPr lang="en-GB" sz="1800" kern="100" dirty="0">
                <a:latin typeface="Arial Nova" panose="020B0504020202020204" pitchFamily="34" charset="0"/>
                <a:ea typeface="Calibri" panose="020F0502020204030204" pitchFamily="34" charset="0"/>
                <a:cs typeface="Arial" panose="020B0604020202020204" pitchFamily="34" charset="0"/>
              </a:rPr>
              <a:t>Died in the period between 1 April 2019 and 31 March 2022 (3 years).</a:t>
            </a:r>
          </a:p>
          <a:p>
            <a:pPr>
              <a:lnSpc>
                <a:spcPct val="107000"/>
              </a:lnSpc>
              <a:spcAft>
                <a:spcPts val="800"/>
              </a:spcAft>
            </a:pPr>
            <a:r>
              <a:rPr lang="en-GB" sz="1800" kern="100" dirty="0">
                <a:latin typeface="Arial Nova" panose="020B0504020202020204" pitchFamily="34" charset="0"/>
                <a:ea typeface="Calibri" panose="020F0502020204030204" pitchFamily="34" charset="0"/>
                <a:cs typeface="Arial" panose="020B0604020202020204" pitchFamily="34" charset="0"/>
              </a:rPr>
              <a:t>Reports the characteristics of the children who have died and an analysis of the national themes and learning on palliative care services, as recorded in the completed reviews by the Child Death Overview Panels (CDOPs). </a:t>
            </a:r>
            <a:endParaRPr lang="en-US" sz="1800" kern="100" dirty="0">
              <a:latin typeface="Arial Nova" panose="020B05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1800" kern="100" dirty="0">
              <a:latin typeface="Arial Nova" panose="020B05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en-US" sz="1800" kern="100" dirty="0">
              <a:effectLst/>
              <a:latin typeface="Arial Nova" panose="020B05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1800" kern="100" dirty="0">
              <a:effectLst/>
              <a:latin typeface="Arial Nova" panose="020B0504020202020204" pitchFamily="34" charset="0"/>
              <a:ea typeface="Calibri" panose="020F0502020204030204" pitchFamily="34" charset="0"/>
              <a:cs typeface="Arial" panose="020B0604020202020204"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ED28EB4B-C876-993A-5757-CC13F15ED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670" y="128291"/>
            <a:ext cx="729811" cy="201018"/>
          </a:xfrm>
          <a:prstGeom prst="rect">
            <a:avLst/>
          </a:prstGeom>
        </p:spPr>
      </p:pic>
      <p:sp>
        <p:nvSpPr>
          <p:cNvPr id="6" name="TextBox 5">
            <a:extLst>
              <a:ext uri="{FF2B5EF4-FFF2-40B4-BE49-F238E27FC236}">
                <a16:creationId xmlns:a16="http://schemas.microsoft.com/office/drawing/2014/main" id="{206270BC-549A-2BCC-CCAF-F0E713EDC7C6}"/>
              </a:ext>
            </a:extLst>
          </p:cNvPr>
          <p:cNvSpPr txBox="1"/>
          <p:nvPr/>
        </p:nvSpPr>
        <p:spPr>
          <a:xfrm>
            <a:off x="9994481" y="121561"/>
            <a:ext cx="2197519" cy="246221"/>
          </a:xfrm>
          <a:prstGeom prst="rect">
            <a:avLst/>
          </a:prstGeom>
          <a:noFill/>
        </p:spPr>
        <p:txBody>
          <a:bodyPr wrap="square" rtlCol="0">
            <a:spAutoFit/>
          </a:bodyPr>
          <a:lstStyle/>
          <a:p>
            <a:pPr>
              <a:spcAft>
                <a:spcPts val="600"/>
              </a:spcAft>
            </a:pPr>
            <a:r>
              <a:rPr lang="en-GB" sz="1000" dirty="0">
                <a:solidFill>
                  <a:srgbClr val="4BAA90"/>
                </a:solidFill>
                <a:latin typeface="Segoe UI" panose="020B0502040204020203" pitchFamily="34" charset="0"/>
                <a:cs typeface="Segoe UI" panose="020B0502040204020203" pitchFamily="34" charset="0"/>
              </a:rPr>
              <a:t>National Child Mortality Database </a:t>
            </a:r>
          </a:p>
        </p:txBody>
      </p:sp>
      <p:sp>
        <p:nvSpPr>
          <p:cNvPr id="10" name="TextBox 9">
            <a:extLst>
              <a:ext uri="{FF2B5EF4-FFF2-40B4-BE49-F238E27FC236}">
                <a16:creationId xmlns:a16="http://schemas.microsoft.com/office/drawing/2014/main" id="{65885A90-0639-9B33-853E-13D57C972FFD}"/>
              </a:ext>
            </a:extLst>
          </p:cNvPr>
          <p:cNvSpPr txBox="1"/>
          <p:nvPr/>
        </p:nvSpPr>
        <p:spPr>
          <a:xfrm>
            <a:off x="8364777" y="6346681"/>
            <a:ext cx="3504484" cy="400110"/>
          </a:xfrm>
          <a:prstGeom prst="rect">
            <a:avLst/>
          </a:prstGeom>
          <a:noFill/>
        </p:spPr>
        <p:txBody>
          <a:bodyPr wrap="square" rtlCol="0">
            <a:spAutoFit/>
          </a:bodyPr>
          <a:lstStyle/>
          <a:p>
            <a:pPr algn="r"/>
            <a:r>
              <a:rPr lang="en-GB" sz="2000" dirty="0">
                <a:solidFill>
                  <a:srgbClr val="4BAA90"/>
                </a:solidFill>
                <a:latin typeface="Arial Nova" panose="020B0504020202020204" pitchFamily="34" charset="0"/>
                <a:cs typeface="Segoe UI" panose="020B0502040204020203" pitchFamily="34" charset="0"/>
              </a:rPr>
              <a:t>@NCMD_England</a:t>
            </a:r>
          </a:p>
        </p:txBody>
      </p:sp>
      <p:pic>
        <p:nvPicPr>
          <p:cNvPr id="7" name="Picture 6">
            <a:extLst>
              <a:ext uri="{FF2B5EF4-FFF2-40B4-BE49-F238E27FC236}">
                <a16:creationId xmlns:a16="http://schemas.microsoft.com/office/drawing/2014/main" id="{15E9EFA8-82D8-C23E-92E5-5D8AA4263AB1}"/>
              </a:ext>
            </a:extLst>
          </p:cNvPr>
          <p:cNvPicPr>
            <a:picLocks noChangeAspect="1"/>
          </p:cNvPicPr>
          <p:nvPr/>
        </p:nvPicPr>
        <p:blipFill>
          <a:blip r:embed="rId4"/>
          <a:stretch>
            <a:fillRect/>
          </a:stretch>
        </p:blipFill>
        <p:spPr>
          <a:xfrm>
            <a:off x="640079" y="1440272"/>
            <a:ext cx="3869032" cy="3977456"/>
          </a:xfrm>
          <a:prstGeom prst="rect">
            <a:avLst/>
          </a:prstGeom>
        </p:spPr>
      </p:pic>
      <p:sp>
        <p:nvSpPr>
          <p:cNvPr id="11" name="TextBox 10">
            <a:extLst>
              <a:ext uri="{FF2B5EF4-FFF2-40B4-BE49-F238E27FC236}">
                <a16:creationId xmlns:a16="http://schemas.microsoft.com/office/drawing/2014/main" id="{2EB5DDF8-BE5B-1E79-2DD1-91734448AE3E}"/>
              </a:ext>
            </a:extLst>
          </p:cNvPr>
          <p:cNvSpPr txBox="1"/>
          <p:nvPr/>
        </p:nvSpPr>
        <p:spPr>
          <a:xfrm>
            <a:off x="322739" y="6346681"/>
            <a:ext cx="3097763" cy="400110"/>
          </a:xfrm>
          <a:prstGeom prst="rect">
            <a:avLst/>
          </a:prstGeom>
          <a:noFill/>
        </p:spPr>
        <p:txBody>
          <a:bodyPr wrap="square" rtlCol="0">
            <a:spAutoFit/>
          </a:bodyPr>
          <a:lstStyle/>
          <a:p>
            <a:r>
              <a:rPr lang="en-GB" sz="2000" dirty="0">
                <a:solidFill>
                  <a:srgbClr val="4BAA90"/>
                </a:solidFill>
                <a:latin typeface="Arial Nova" panose="020B0504020202020204" pitchFamily="34" charset="0"/>
                <a:cs typeface="Segoe UI" panose="020B0502040204020203" pitchFamily="34" charset="0"/>
              </a:rPr>
              <a:t>www.ncmd.info</a:t>
            </a:r>
          </a:p>
        </p:txBody>
      </p:sp>
    </p:spTree>
    <p:extLst>
      <p:ext uri="{BB962C8B-B14F-4D97-AF65-F5344CB8AC3E}">
        <p14:creationId xmlns:p14="http://schemas.microsoft.com/office/powerpoint/2010/main" val="1539013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4A77C-3ACE-4031-A1C2-3DA2AF1065CD}"/>
              </a:ext>
            </a:extLst>
          </p:cNvPr>
          <p:cNvSpPr>
            <a:spLocks noGrp="1"/>
          </p:cNvSpPr>
          <p:nvPr>
            <p:ph type="title"/>
          </p:nvPr>
        </p:nvSpPr>
        <p:spPr>
          <a:xfrm>
            <a:off x="4965430" y="489164"/>
            <a:ext cx="6637290" cy="832178"/>
          </a:xfrm>
        </p:spPr>
        <p:txBody>
          <a:bodyPr anchor="b">
            <a:normAutofit/>
          </a:bodyPr>
          <a:lstStyle/>
          <a:p>
            <a:r>
              <a:rPr lang="en-GB" sz="4100" b="1" dirty="0">
                <a:latin typeface="Nunito" pitchFamily="2" charset="0"/>
              </a:rPr>
              <a:t>Methodology </a:t>
            </a:r>
          </a:p>
        </p:txBody>
      </p:sp>
      <p:sp>
        <p:nvSpPr>
          <p:cNvPr id="3" name="Content Placeholder 2">
            <a:extLst>
              <a:ext uri="{FF2B5EF4-FFF2-40B4-BE49-F238E27FC236}">
                <a16:creationId xmlns:a16="http://schemas.microsoft.com/office/drawing/2014/main" id="{F7E910B3-0CCF-4979-8040-325A8A1ECEED}"/>
              </a:ext>
            </a:extLst>
          </p:cNvPr>
          <p:cNvSpPr>
            <a:spLocks noGrp="1"/>
          </p:cNvSpPr>
          <p:nvPr>
            <p:ph idx="1"/>
          </p:nvPr>
        </p:nvSpPr>
        <p:spPr>
          <a:xfrm>
            <a:off x="4965430" y="1505634"/>
            <a:ext cx="7024405" cy="4216871"/>
          </a:xfrm>
        </p:spPr>
        <p:txBody>
          <a:bodyPr>
            <a:normAutofit/>
          </a:bodyPr>
          <a:lstStyle/>
          <a:p>
            <a:pPr>
              <a:lnSpc>
                <a:spcPct val="107000"/>
              </a:lnSpc>
              <a:spcAft>
                <a:spcPts val="800"/>
              </a:spcAft>
            </a:pPr>
            <a:r>
              <a:rPr lang="en-GB" sz="1800" kern="100" dirty="0">
                <a:latin typeface="Arial Nova" panose="020B0504020202020204" pitchFamily="34" charset="0"/>
                <a:ea typeface="Calibri" panose="020F0502020204030204" pitchFamily="34" charset="0"/>
                <a:cs typeface="Arial" panose="020B0604020202020204" pitchFamily="34" charset="0"/>
              </a:rPr>
              <a:t>Children in England who are born alive (at any gestational age) and die before their 18th birthday, excluding stillbirths and legal terminations of pregnancy.</a:t>
            </a:r>
            <a:endParaRPr lang="en-GB" sz="1800" kern="100" dirty="0">
              <a:effectLst/>
              <a:latin typeface="Arial Nova" panose="020B05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kern="100" dirty="0">
                <a:effectLst/>
                <a:latin typeface="Arial Nova" panose="020B0504020202020204" pitchFamily="34" charset="0"/>
                <a:ea typeface="Calibri" panose="020F0502020204030204" pitchFamily="34" charset="0"/>
                <a:cs typeface="Arial" panose="020B0604020202020204" pitchFamily="34" charset="0"/>
              </a:rPr>
              <a:t>Children who died with a life-limiting condition were identified by:</a:t>
            </a:r>
          </a:p>
          <a:p>
            <a:pPr marL="0" indent="0">
              <a:lnSpc>
                <a:spcPct val="107000"/>
              </a:lnSpc>
              <a:spcAft>
                <a:spcPts val="800"/>
              </a:spcAft>
              <a:buNone/>
            </a:pPr>
            <a:r>
              <a:rPr lang="en-GB" sz="1800" kern="100" dirty="0" err="1">
                <a:effectLst/>
                <a:latin typeface="Arial Nova" panose="020B0504020202020204" pitchFamily="34" charset="0"/>
                <a:ea typeface="Calibri" panose="020F0502020204030204" pitchFamily="34" charset="0"/>
                <a:cs typeface="Arial" panose="020B0604020202020204" pitchFamily="34" charset="0"/>
              </a:rPr>
              <a:t>i</a:t>
            </a:r>
            <a:r>
              <a:rPr lang="en-GB" sz="1800" kern="100" dirty="0">
                <a:effectLst/>
                <a:latin typeface="Arial Nova" panose="020B0504020202020204" pitchFamily="34" charset="0"/>
                <a:ea typeface="Calibri" panose="020F0502020204030204" pitchFamily="34" charset="0"/>
                <a:cs typeface="Arial" panose="020B0604020202020204" pitchFamily="34" charset="0"/>
              </a:rPr>
              <a:t>. having any hospital admission with an ICD-10 diagnosis code representing a life-limiting condition (as used in previous research</a:t>
            </a:r>
            <a:r>
              <a:rPr lang="en-GB" sz="1800" kern="100" baseline="30000" dirty="0">
                <a:effectLst/>
                <a:latin typeface="Arial Nova" panose="020B0504020202020204" pitchFamily="34" charset="0"/>
                <a:ea typeface="Calibri" panose="020F0502020204030204" pitchFamily="34" charset="0"/>
                <a:cs typeface="Arial" panose="020B0604020202020204" pitchFamily="34" charset="0"/>
              </a:rPr>
              <a:t>1</a:t>
            </a:r>
            <a:r>
              <a:rPr lang="en-GB" sz="1800" kern="100" dirty="0">
                <a:effectLst/>
                <a:latin typeface="Arial Nova" panose="020B0504020202020204" pitchFamily="34" charset="0"/>
                <a:ea typeface="Calibri" panose="020F0502020204030204" pitchFamily="34" charset="0"/>
                <a:cs typeface="Arial" panose="020B0604020202020204" pitchFamily="34" charset="0"/>
              </a:rPr>
              <a:t>), or</a:t>
            </a:r>
          </a:p>
          <a:p>
            <a:pPr marL="0" indent="0">
              <a:lnSpc>
                <a:spcPct val="107000"/>
              </a:lnSpc>
              <a:spcAft>
                <a:spcPts val="800"/>
              </a:spcAft>
              <a:buNone/>
            </a:pPr>
            <a:r>
              <a:rPr lang="en-GB" sz="1800" kern="100" dirty="0">
                <a:effectLst/>
                <a:latin typeface="Arial Nova" panose="020B0504020202020204" pitchFamily="34" charset="0"/>
                <a:ea typeface="Calibri" panose="020F0502020204030204" pitchFamily="34" charset="0"/>
                <a:cs typeface="Arial" panose="020B0604020202020204" pitchFamily="34" charset="0"/>
              </a:rPr>
              <a:t>ii. the supplementary reporting form ‘death of a child with a life-limiting condition’ was selected by the CDOP. </a:t>
            </a:r>
          </a:p>
        </p:txBody>
      </p:sp>
      <p:pic>
        <p:nvPicPr>
          <p:cNvPr id="4" name="Picture 3" descr="A picture containing drawing&#10;&#10;Description automatically generated">
            <a:extLst>
              <a:ext uri="{FF2B5EF4-FFF2-40B4-BE49-F238E27FC236}">
                <a16:creationId xmlns:a16="http://schemas.microsoft.com/office/drawing/2014/main" id="{ED28EB4B-C876-993A-5757-CC13F15ED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670" y="128291"/>
            <a:ext cx="729811" cy="201018"/>
          </a:xfrm>
          <a:prstGeom prst="rect">
            <a:avLst/>
          </a:prstGeom>
        </p:spPr>
      </p:pic>
      <p:sp>
        <p:nvSpPr>
          <p:cNvPr id="6" name="TextBox 5">
            <a:extLst>
              <a:ext uri="{FF2B5EF4-FFF2-40B4-BE49-F238E27FC236}">
                <a16:creationId xmlns:a16="http://schemas.microsoft.com/office/drawing/2014/main" id="{206270BC-549A-2BCC-CCAF-F0E713EDC7C6}"/>
              </a:ext>
            </a:extLst>
          </p:cNvPr>
          <p:cNvSpPr txBox="1"/>
          <p:nvPr/>
        </p:nvSpPr>
        <p:spPr>
          <a:xfrm>
            <a:off x="9994481" y="121561"/>
            <a:ext cx="2197519" cy="246221"/>
          </a:xfrm>
          <a:prstGeom prst="rect">
            <a:avLst/>
          </a:prstGeom>
          <a:noFill/>
        </p:spPr>
        <p:txBody>
          <a:bodyPr wrap="square" rtlCol="0">
            <a:spAutoFit/>
          </a:bodyPr>
          <a:lstStyle/>
          <a:p>
            <a:pPr>
              <a:spcAft>
                <a:spcPts val="600"/>
              </a:spcAft>
            </a:pPr>
            <a:r>
              <a:rPr lang="en-GB" sz="1000" dirty="0">
                <a:solidFill>
                  <a:srgbClr val="4BAA90"/>
                </a:solidFill>
                <a:latin typeface="Segoe UI" panose="020B0502040204020203" pitchFamily="34" charset="0"/>
                <a:cs typeface="Segoe UI" panose="020B0502040204020203" pitchFamily="34" charset="0"/>
              </a:rPr>
              <a:t>National Child Mortality Database </a:t>
            </a:r>
          </a:p>
        </p:txBody>
      </p:sp>
      <p:sp>
        <p:nvSpPr>
          <p:cNvPr id="10" name="TextBox 9">
            <a:extLst>
              <a:ext uri="{FF2B5EF4-FFF2-40B4-BE49-F238E27FC236}">
                <a16:creationId xmlns:a16="http://schemas.microsoft.com/office/drawing/2014/main" id="{65885A90-0639-9B33-853E-13D57C972FFD}"/>
              </a:ext>
            </a:extLst>
          </p:cNvPr>
          <p:cNvSpPr txBox="1"/>
          <p:nvPr/>
        </p:nvSpPr>
        <p:spPr>
          <a:xfrm>
            <a:off x="8364777" y="6346681"/>
            <a:ext cx="3504484" cy="400110"/>
          </a:xfrm>
          <a:prstGeom prst="rect">
            <a:avLst/>
          </a:prstGeom>
          <a:noFill/>
        </p:spPr>
        <p:txBody>
          <a:bodyPr wrap="square" rtlCol="0">
            <a:spAutoFit/>
          </a:bodyPr>
          <a:lstStyle/>
          <a:p>
            <a:pPr algn="r"/>
            <a:r>
              <a:rPr lang="en-GB" sz="2000" dirty="0">
                <a:solidFill>
                  <a:srgbClr val="4BAA90"/>
                </a:solidFill>
                <a:latin typeface="Arial Nova" panose="020B0504020202020204" pitchFamily="34" charset="0"/>
                <a:cs typeface="Segoe UI" panose="020B0502040204020203" pitchFamily="34" charset="0"/>
              </a:rPr>
              <a:t>@NCMD_England</a:t>
            </a:r>
          </a:p>
        </p:txBody>
      </p:sp>
      <p:sp>
        <p:nvSpPr>
          <p:cNvPr id="5" name="TextBox 4">
            <a:extLst>
              <a:ext uri="{FF2B5EF4-FFF2-40B4-BE49-F238E27FC236}">
                <a16:creationId xmlns:a16="http://schemas.microsoft.com/office/drawing/2014/main" id="{0CF0BCB3-5625-C997-75CD-C7C547CCA5C5}"/>
              </a:ext>
            </a:extLst>
          </p:cNvPr>
          <p:cNvSpPr txBox="1"/>
          <p:nvPr/>
        </p:nvSpPr>
        <p:spPr>
          <a:xfrm>
            <a:off x="4794470" y="5722505"/>
            <a:ext cx="6672228" cy="646331"/>
          </a:xfrm>
          <a:prstGeom prst="rect">
            <a:avLst/>
          </a:prstGeom>
          <a:noFill/>
        </p:spPr>
        <p:txBody>
          <a:bodyPr wrap="square">
            <a:spAutoFit/>
          </a:bodyPr>
          <a:lstStyle/>
          <a:p>
            <a:pPr marL="342900" lvl="0" indent="-342900">
              <a:buFont typeface="+mj-lt"/>
              <a:buAutoNum type="arabicPeriod"/>
            </a:pPr>
            <a:r>
              <a:rPr lang="en-GB" sz="1200" dirty="0">
                <a:effectLst/>
                <a:latin typeface="Calibri" panose="020F0502020204030204" pitchFamily="34" charset="0"/>
                <a:ea typeface="Times New Roman" panose="02020603050405020304" pitchFamily="18" charset="0"/>
              </a:rPr>
              <a:t>Fraser, L. K., Gibson-Smith, D., Jarvis, S., Norman, P., &amp; Parslow, R. C. (2021) ‘Estimating the current and future prevalence of life-limiting conditions in children in England’, Palliative medicine, 35(9), 1641–1651. Available at: </a:t>
            </a:r>
            <a:r>
              <a:rPr lang="en-GB" sz="1200" dirty="0">
                <a:effectLst/>
                <a:latin typeface="Calibri" panose="020F0502020204030204" pitchFamily="34" charset="0"/>
                <a:ea typeface="Times New Roman" panose="02020603050405020304" pitchFamily="18" charset="0"/>
                <a:hlinkClick r:id="rId4"/>
              </a:rPr>
              <a:t>https://doi.org/10.1177/0269216320975308</a:t>
            </a:r>
            <a:r>
              <a:rPr lang="en-GB" sz="1200" dirty="0">
                <a:effectLst/>
                <a:latin typeface="Calibri" panose="020F0502020204030204" pitchFamily="34" charset="0"/>
                <a:ea typeface="Times New Roman" panose="02020603050405020304" pitchFamily="18" charset="0"/>
              </a:rPr>
              <a:t>   </a:t>
            </a:r>
          </a:p>
        </p:txBody>
      </p:sp>
      <p:pic>
        <p:nvPicPr>
          <p:cNvPr id="8" name="Picture 7">
            <a:extLst>
              <a:ext uri="{FF2B5EF4-FFF2-40B4-BE49-F238E27FC236}">
                <a16:creationId xmlns:a16="http://schemas.microsoft.com/office/drawing/2014/main" id="{B5CFB39D-C796-4CA9-C207-347AE2B51347}"/>
              </a:ext>
            </a:extLst>
          </p:cNvPr>
          <p:cNvPicPr>
            <a:picLocks noChangeAspect="1"/>
          </p:cNvPicPr>
          <p:nvPr/>
        </p:nvPicPr>
        <p:blipFill>
          <a:blip r:embed="rId5"/>
          <a:stretch>
            <a:fillRect/>
          </a:stretch>
        </p:blipFill>
        <p:spPr>
          <a:xfrm>
            <a:off x="202165" y="1911085"/>
            <a:ext cx="4663701" cy="2846109"/>
          </a:xfrm>
          <a:prstGeom prst="rect">
            <a:avLst/>
          </a:prstGeom>
        </p:spPr>
      </p:pic>
      <p:sp>
        <p:nvSpPr>
          <p:cNvPr id="11" name="TextBox 10">
            <a:extLst>
              <a:ext uri="{FF2B5EF4-FFF2-40B4-BE49-F238E27FC236}">
                <a16:creationId xmlns:a16="http://schemas.microsoft.com/office/drawing/2014/main" id="{FB60D176-F240-1472-390C-C50C11CFBF38}"/>
              </a:ext>
            </a:extLst>
          </p:cNvPr>
          <p:cNvSpPr txBox="1"/>
          <p:nvPr/>
        </p:nvSpPr>
        <p:spPr>
          <a:xfrm>
            <a:off x="322739" y="6346681"/>
            <a:ext cx="3097763" cy="400110"/>
          </a:xfrm>
          <a:prstGeom prst="rect">
            <a:avLst/>
          </a:prstGeom>
          <a:noFill/>
        </p:spPr>
        <p:txBody>
          <a:bodyPr wrap="square" rtlCol="0">
            <a:spAutoFit/>
          </a:bodyPr>
          <a:lstStyle/>
          <a:p>
            <a:r>
              <a:rPr lang="en-GB" sz="2000" dirty="0">
                <a:solidFill>
                  <a:srgbClr val="4BAA90"/>
                </a:solidFill>
                <a:latin typeface="Arial Nova" panose="020B0504020202020204" pitchFamily="34" charset="0"/>
                <a:cs typeface="Segoe UI" panose="020B0502040204020203" pitchFamily="34" charset="0"/>
              </a:rPr>
              <a:t>www.ncmd.info</a:t>
            </a:r>
          </a:p>
        </p:txBody>
      </p:sp>
    </p:spTree>
    <p:extLst>
      <p:ext uri="{BB962C8B-B14F-4D97-AF65-F5344CB8AC3E}">
        <p14:creationId xmlns:p14="http://schemas.microsoft.com/office/powerpoint/2010/main" val="2427675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E910B3-0CCF-4979-8040-325A8A1ECEED}"/>
              </a:ext>
            </a:extLst>
          </p:cNvPr>
          <p:cNvSpPr>
            <a:spLocks noGrp="1"/>
          </p:cNvSpPr>
          <p:nvPr>
            <p:ph idx="1"/>
          </p:nvPr>
        </p:nvSpPr>
        <p:spPr>
          <a:xfrm>
            <a:off x="7884160" y="1837421"/>
            <a:ext cx="3070701" cy="3393439"/>
          </a:xfrm>
        </p:spPr>
        <p:txBody>
          <a:bodyPr>
            <a:normAutofit/>
          </a:bodyPr>
          <a:lstStyle/>
          <a:p>
            <a:r>
              <a:rPr lang="en-GB" sz="1800" dirty="0">
                <a:effectLst/>
                <a:latin typeface="Arial Nova" panose="020B0504020202020204" pitchFamily="34" charset="0"/>
                <a:ea typeface="Calibri" panose="020F0502020204030204" pitchFamily="34" charset="0"/>
                <a:cs typeface="Arial" panose="020B0604020202020204" pitchFamily="34" charset="0"/>
              </a:rPr>
              <a:t>54% of all child (0-17 years) deaths between 1 April 2019 and 31 March 2022, were of children who had a life-limiting condition</a:t>
            </a:r>
            <a:endParaRPr lang="en-US" sz="1800" kern="100" dirty="0">
              <a:effectLst/>
              <a:latin typeface="Arial Nova" panose="020B0504020202020204" pitchFamily="34" charset="0"/>
              <a:ea typeface="Calibri" panose="020F0502020204030204" pitchFamily="34" charset="0"/>
              <a:cs typeface="Arial" panose="020B0604020202020204"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ED28EB4B-C876-993A-5757-CC13F15ED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670" y="128291"/>
            <a:ext cx="729811" cy="201018"/>
          </a:xfrm>
          <a:prstGeom prst="rect">
            <a:avLst/>
          </a:prstGeom>
        </p:spPr>
      </p:pic>
      <p:sp>
        <p:nvSpPr>
          <p:cNvPr id="6" name="TextBox 5">
            <a:extLst>
              <a:ext uri="{FF2B5EF4-FFF2-40B4-BE49-F238E27FC236}">
                <a16:creationId xmlns:a16="http://schemas.microsoft.com/office/drawing/2014/main" id="{206270BC-549A-2BCC-CCAF-F0E713EDC7C6}"/>
              </a:ext>
            </a:extLst>
          </p:cNvPr>
          <p:cNvSpPr txBox="1"/>
          <p:nvPr/>
        </p:nvSpPr>
        <p:spPr>
          <a:xfrm>
            <a:off x="9994481" y="121561"/>
            <a:ext cx="2197519" cy="246221"/>
          </a:xfrm>
          <a:prstGeom prst="rect">
            <a:avLst/>
          </a:prstGeom>
          <a:noFill/>
        </p:spPr>
        <p:txBody>
          <a:bodyPr wrap="square" rtlCol="0">
            <a:spAutoFit/>
          </a:bodyPr>
          <a:lstStyle/>
          <a:p>
            <a:pPr>
              <a:spcAft>
                <a:spcPts val="600"/>
              </a:spcAft>
            </a:pPr>
            <a:r>
              <a:rPr lang="en-GB" sz="1000" dirty="0">
                <a:solidFill>
                  <a:srgbClr val="4BAA90"/>
                </a:solidFill>
                <a:latin typeface="Segoe UI" panose="020B0502040204020203" pitchFamily="34" charset="0"/>
                <a:cs typeface="Segoe UI" panose="020B0502040204020203" pitchFamily="34" charset="0"/>
              </a:rPr>
              <a:t>National Child Mortality Database </a:t>
            </a:r>
          </a:p>
        </p:txBody>
      </p:sp>
      <p:sp>
        <p:nvSpPr>
          <p:cNvPr id="9" name="TextBox 8">
            <a:extLst>
              <a:ext uri="{FF2B5EF4-FFF2-40B4-BE49-F238E27FC236}">
                <a16:creationId xmlns:a16="http://schemas.microsoft.com/office/drawing/2014/main" id="{F4FB6938-5AE5-2CA4-F636-4490B23ECCC9}"/>
              </a:ext>
            </a:extLst>
          </p:cNvPr>
          <p:cNvSpPr txBox="1"/>
          <p:nvPr/>
        </p:nvSpPr>
        <p:spPr>
          <a:xfrm>
            <a:off x="5557520" y="6346681"/>
            <a:ext cx="3097763" cy="400110"/>
          </a:xfrm>
          <a:prstGeom prst="rect">
            <a:avLst/>
          </a:prstGeom>
          <a:noFill/>
        </p:spPr>
        <p:txBody>
          <a:bodyPr wrap="square" rtlCol="0">
            <a:spAutoFit/>
          </a:bodyPr>
          <a:lstStyle/>
          <a:p>
            <a:r>
              <a:rPr lang="en-GB" sz="2000" dirty="0">
                <a:solidFill>
                  <a:srgbClr val="4BAA90"/>
                </a:solidFill>
                <a:latin typeface="Arial Nova" panose="020B0504020202020204" pitchFamily="34" charset="0"/>
                <a:cs typeface="Segoe UI" panose="020B0502040204020203" pitchFamily="34" charset="0"/>
              </a:rPr>
              <a:t>www.ncmd.info</a:t>
            </a:r>
          </a:p>
        </p:txBody>
      </p:sp>
      <p:sp>
        <p:nvSpPr>
          <p:cNvPr id="10" name="TextBox 9">
            <a:extLst>
              <a:ext uri="{FF2B5EF4-FFF2-40B4-BE49-F238E27FC236}">
                <a16:creationId xmlns:a16="http://schemas.microsoft.com/office/drawing/2014/main" id="{65885A90-0639-9B33-853E-13D57C972FFD}"/>
              </a:ext>
            </a:extLst>
          </p:cNvPr>
          <p:cNvSpPr txBox="1"/>
          <p:nvPr/>
        </p:nvSpPr>
        <p:spPr>
          <a:xfrm>
            <a:off x="8364777" y="6346681"/>
            <a:ext cx="3504484" cy="400110"/>
          </a:xfrm>
          <a:prstGeom prst="rect">
            <a:avLst/>
          </a:prstGeom>
          <a:noFill/>
        </p:spPr>
        <p:txBody>
          <a:bodyPr wrap="square" rtlCol="0">
            <a:spAutoFit/>
          </a:bodyPr>
          <a:lstStyle/>
          <a:p>
            <a:pPr algn="r"/>
            <a:r>
              <a:rPr lang="en-GB" sz="2000" dirty="0">
                <a:solidFill>
                  <a:srgbClr val="4BAA90"/>
                </a:solidFill>
                <a:latin typeface="Arial Nova" panose="020B0504020202020204" pitchFamily="34" charset="0"/>
                <a:cs typeface="Segoe UI" panose="020B0502040204020203" pitchFamily="34" charset="0"/>
              </a:rPr>
              <a:t>@NCMD_England</a:t>
            </a:r>
          </a:p>
        </p:txBody>
      </p:sp>
      <p:pic>
        <p:nvPicPr>
          <p:cNvPr id="7" name="Picture 6">
            <a:extLst>
              <a:ext uri="{FF2B5EF4-FFF2-40B4-BE49-F238E27FC236}">
                <a16:creationId xmlns:a16="http://schemas.microsoft.com/office/drawing/2014/main" id="{D2FC8CB4-E9C2-002D-52BE-60CA3C3CE1B1}"/>
              </a:ext>
            </a:extLst>
          </p:cNvPr>
          <p:cNvPicPr>
            <a:picLocks noChangeAspect="1"/>
          </p:cNvPicPr>
          <p:nvPr/>
        </p:nvPicPr>
        <p:blipFill>
          <a:blip r:embed="rId4"/>
          <a:stretch>
            <a:fillRect/>
          </a:stretch>
        </p:blipFill>
        <p:spPr>
          <a:xfrm>
            <a:off x="2560643" y="0"/>
            <a:ext cx="4878160" cy="6858000"/>
          </a:xfrm>
          <a:prstGeom prst="rect">
            <a:avLst/>
          </a:prstGeom>
        </p:spPr>
      </p:pic>
    </p:spTree>
    <p:extLst>
      <p:ext uri="{BB962C8B-B14F-4D97-AF65-F5344CB8AC3E}">
        <p14:creationId xmlns:p14="http://schemas.microsoft.com/office/powerpoint/2010/main" val="574254284"/>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BAA90"/>
      </a:dk2>
      <a:lt2>
        <a:srgbClr val="DDF7DE"/>
      </a:lt2>
      <a:accent1>
        <a:srgbClr val="4BAA90"/>
      </a:accent1>
      <a:accent2>
        <a:srgbClr val="4BAA90"/>
      </a:accent2>
      <a:accent3>
        <a:srgbClr val="4BAA90"/>
      </a:accent3>
      <a:accent4>
        <a:srgbClr val="4BAA90"/>
      </a:accent4>
      <a:accent5>
        <a:srgbClr val="4BAA90"/>
      </a:accent5>
      <a:accent6>
        <a:srgbClr val="4BAA90"/>
      </a:accent6>
      <a:hlink>
        <a:srgbClr val="4BAA90"/>
      </a:hlink>
      <a:folHlink>
        <a:srgbClr val="DDF7D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5253</Words>
  <Application>Microsoft Office PowerPoint</Application>
  <PresentationFormat>Widescreen</PresentationFormat>
  <Paragraphs>387</Paragraphs>
  <Slides>47</Slides>
  <Notes>47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Arial Nova</vt:lpstr>
      <vt:lpstr>Calibri</vt:lpstr>
      <vt:lpstr>Calibri Light</vt:lpstr>
      <vt:lpstr>Nunito</vt:lpstr>
      <vt:lpstr>Segoe UI</vt:lpstr>
      <vt:lpstr>Symbol</vt:lpstr>
      <vt:lpstr>Office Theme</vt:lpstr>
      <vt:lpstr>Infants, children, and young people with life-limiting conditions</vt:lpstr>
      <vt:lpstr>Authors and advisory working group</vt:lpstr>
      <vt:lpstr>Acknowledgements</vt:lpstr>
      <vt:lpstr>PowerPoint Presentation</vt:lpstr>
      <vt:lpstr>Life-limiting conditions</vt:lpstr>
      <vt:lpstr>Palliative care</vt:lpstr>
      <vt:lpstr>Thematic Report: Children with Life-Limiting Conditions and Palliative and End-of-Life Care Needs</vt:lpstr>
      <vt:lpstr>Methodology </vt:lpstr>
      <vt:lpstr>PowerPoint Presentation</vt:lpstr>
      <vt:lpstr>1. Characteristics of children who die with a life-limiting condition</vt:lpstr>
      <vt:lpstr>Age</vt:lpstr>
      <vt:lpstr>Gestational age</vt:lpstr>
      <vt:lpstr>Social deprivation</vt:lpstr>
      <vt:lpstr>Ethnicity</vt:lpstr>
      <vt:lpstr>Place of death</vt:lpstr>
      <vt:lpstr>Place of death</vt:lpstr>
      <vt:lpstr>Diagnoses</vt:lpstr>
      <vt:lpstr>Category of death</vt:lpstr>
      <vt:lpstr>Additional data</vt:lpstr>
      <vt:lpstr>2. National themes identified from CDOP reviews</vt:lpstr>
      <vt:lpstr>Methodology </vt:lpstr>
      <vt:lpstr> </vt:lpstr>
      <vt:lpstr>Appropriate parallel planning and engagement with palliative care</vt:lpstr>
      <vt:lpstr>Appropriate parallel planning and engagement with palliative care</vt:lpstr>
      <vt:lpstr>Appropriate parallel planning and engagement with palliative care</vt:lpstr>
      <vt:lpstr>Named medical specialist</vt:lpstr>
      <vt:lpstr>Advance care planning</vt:lpstr>
      <vt:lpstr>Advance care planning</vt:lpstr>
      <vt:lpstr>Advance care planning</vt:lpstr>
      <vt:lpstr>Prescribing or drug delivery issues</vt:lpstr>
      <vt:lpstr>Prescribing or drug delivery issues</vt:lpstr>
      <vt:lpstr>Use of cold bedroom or cot after death</vt:lpstr>
      <vt:lpstr>Commissioning and funding of palliative care services</vt:lpstr>
      <vt:lpstr>Commissioning and funding of palliative care services</vt:lpstr>
      <vt:lpstr>Commissioning and funding of palliative care services</vt:lpstr>
      <vt:lpstr>Bereavement support for families</vt:lpstr>
      <vt:lpstr>Bereavement support for families</vt:lpstr>
      <vt:lpstr>PowerPoint Presentation</vt:lpstr>
      <vt:lpstr>3. Recommendations </vt:lpstr>
      <vt:lpstr>Commissioning </vt:lpstr>
      <vt:lpstr>Commissioning </vt:lpstr>
      <vt:lpstr>Education </vt:lpstr>
      <vt:lpstr>Education </vt:lpstr>
      <vt:lpstr>Medicines </vt:lpstr>
      <vt:lpstr>Next steps and future priorities </vt:lpstr>
      <vt:lpstr>Further information</vt:lpstr>
      <vt:lpstr>Keep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Asthma thematic report</dc:title>
  <dc:creator>Sylvia Stoianova</dc:creator>
  <cp:lastModifiedBy>Tom Williams</cp:lastModifiedBy>
  <cp:revision>113</cp:revision>
  <dcterms:created xsi:type="dcterms:W3CDTF">2020-10-21T13:16:09Z</dcterms:created>
  <dcterms:modified xsi:type="dcterms:W3CDTF">2025-07-25T14:13:22Z</dcterms:modified>
</cp:coreProperties>
</file>