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9" r:id="rId3"/>
    <p:sldId id="261" r:id="rId4"/>
    <p:sldId id="262" r:id="rId5"/>
    <p:sldId id="267" r:id="rId6"/>
    <p:sldId id="264" r:id="rId7"/>
    <p:sldId id="257" r:id="rId8"/>
    <p:sldId id="258"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60B0FA-ABE9-4BCF-9A88-0CAE003570B6}" v="3" dt="2025-04-22T06:28:36.1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FDA860-BCA5-43FF-98AE-74948E9FA0E9}" type="doc">
      <dgm:prSet loTypeId="urn:microsoft.com/office/officeart/2005/8/layout/radial6" loCatId="cycle" qsTypeId="urn:microsoft.com/office/officeart/2005/8/quickstyle/simple1" qsCatId="simple" csTypeId="urn:microsoft.com/office/officeart/2005/8/colors/colorful4" csCatId="colorful" phldr="1"/>
      <dgm:spPr/>
      <dgm:t>
        <a:bodyPr/>
        <a:lstStyle/>
        <a:p>
          <a:endParaRPr lang="en-GB"/>
        </a:p>
      </dgm:t>
    </dgm:pt>
    <dgm:pt modelId="{1BDB98AE-9B9E-4BFB-B152-4F4CEDB41FCB}">
      <dgm:prSet phldrT="[Text]"/>
      <dgm:spPr/>
      <dgm:t>
        <a:bodyPr/>
        <a:lstStyle/>
        <a:p>
          <a:r>
            <a:rPr lang="en-GB"/>
            <a:t>Social Determinants in the UK Asylum System</a:t>
          </a:r>
        </a:p>
      </dgm:t>
    </dgm:pt>
    <dgm:pt modelId="{3CADE594-0000-48FE-8DD3-51270ABB7D75}" type="parTrans" cxnId="{41A965CB-039E-4374-8C5F-59E713B039EB}">
      <dgm:prSet/>
      <dgm:spPr/>
      <dgm:t>
        <a:bodyPr/>
        <a:lstStyle/>
        <a:p>
          <a:endParaRPr lang="en-GB"/>
        </a:p>
      </dgm:t>
    </dgm:pt>
    <dgm:pt modelId="{C3C8CDD7-4AA4-459A-9130-449DB74DE206}" type="sibTrans" cxnId="{41A965CB-039E-4374-8C5F-59E713B039EB}">
      <dgm:prSet/>
      <dgm:spPr/>
      <dgm:t>
        <a:bodyPr/>
        <a:lstStyle/>
        <a:p>
          <a:endParaRPr lang="en-GB"/>
        </a:p>
      </dgm:t>
    </dgm:pt>
    <dgm:pt modelId="{7F9A958C-8E8D-41E7-A323-0BE64582CBAD}">
      <dgm:prSet phldrT="[Text]"/>
      <dgm:spPr/>
      <dgm:t>
        <a:bodyPr/>
        <a:lstStyle/>
        <a:p>
          <a:r>
            <a:rPr lang="en-GB"/>
            <a:t>Enforced poverty</a:t>
          </a:r>
        </a:p>
      </dgm:t>
    </dgm:pt>
    <dgm:pt modelId="{07116FB9-2147-4D7E-B212-065DBD4DE04D}" type="parTrans" cxnId="{F452285D-4B0C-4132-B3B1-3DE3685C644B}">
      <dgm:prSet/>
      <dgm:spPr/>
      <dgm:t>
        <a:bodyPr/>
        <a:lstStyle/>
        <a:p>
          <a:endParaRPr lang="en-GB"/>
        </a:p>
      </dgm:t>
    </dgm:pt>
    <dgm:pt modelId="{146F9D36-DBDD-4F56-A728-E85808B308CC}" type="sibTrans" cxnId="{F452285D-4B0C-4132-B3B1-3DE3685C644B}">
      <dgm:prSet/>
      <dgm:spPr/>
      <dgm:t>
        <a:bodyPr/>
        <a:lstStyle/>
        <a:p>
          <a:endParaRPr lang="en-GB"/>
        </a:p>
      </dgm:t>
    </dgm:pt>
    <dgm:pt modelId="{DE3B80D9-7A19-48B4-82D4-93A73A7B2277}">
      <dgm:prSet phldrT="[Text]"/>
      <dgm:spPr/>
      <dgm:t>
        <a:bodyPr/>
        <a:lstStyle/>
        <a:p>
          <a:r>
            <a:rPr lang="en-GB"/>
            <a:t>Poor health captial/barriers to health access</a:t>
          </a:r>
        </a:p>
      </dgm:t>
    </dgm:pt>
    <dgm:pt modelId="{5447E52B-66CB-48EE-BFB4-06A69DF84763}" type="parTrans" cxnId="{F734E37D-E4E4-4987-9207-72A5FC940930}">
      <dgm:prSet/>
      <dgm:spPr/>
      <dgm:t>
        <a:bodyPr/>
        <a:lstStyle/>
        <a:p>
          <a:endParaRPr lang="en-GB"/>
        </a:p>
      </dgm:t>
    </dgm:pt>
    <dgm:pt modelId="{535F3A13-4147-4BDC-AB01-D63DEA62E755}" type="sibTrans" cxnId="{F734E37D-E4E4-4987-9207-72A5FC940930}">
      <dgm:prSet/>
      <dgm:spPr/>
      <dgm:t>
        <a:bodyPr/>
        <a:lstStyle/>
        <a:p>
          <a:endParaRPr lang="en-GB"/>
        </a:p>
      </dgm:t>
    </dgm:pt>
    <dgm:pt modelId="{FBCDBA41-9B94-48AB-8B42-F5DF27F9063C}">
      <dgm:prSet phldrT="[Text]"/>
      <dgm:spPr/>
      <dgm:t>
        <a:bodyPr/>
        <a:lstStyle/>
        <a:p>
          <a:r>
            <a:rPr lang="en-GB"/>
            <a:t>Marginalisation/ poor  &amp; disrupted social networks</a:t>
          </a:r>
        </a:p>
      </dgm:t>
    </dgm:pt>
    <dgm:pt modelId="{C64E8EC9-7012-46B7-B566-E52E43F1338C}" type="parTrans" cxnId="{9B2F9CCA-969E-4F6B-8DA0-4FF455D83BC6}">
      <dgm:prSet/>
      <dgm:spPr/>
      <dgm:t>
        <a:bodyPr/>
        <a:lstStyle/>
        <a:p>
          <a:endParaRPr lang="en-GB"/>
        </a:p>
      </dgm:t>
    </dgm:pt>
    <dgm:pt modelId="{7FBDDD70-A9D4-4561-9CE6-AEAFFF3D47F9}" type="sibTrans" cxnId="{9B2F9CCA-969E-4F6B-8DA0-4FF455D83BC6}">
      <dgm:prSet/>
      <dgm:spPr/>
      <dgm:t>
        <a:bodyPr/>
        <a:lstStyle/>
        <a:p>
          <a:endParaRPr lang="en-GB"/>
        </a:p>
      </dgm:t>
    </dgm:pt>
    <dgm:pt modelId="{DF6592F0-BF49-4485-87D7-B545403EB538}">
      <dgm:prSet phldrT="[Text]"/>
      <dgm:spPr/>
      <dgm:t>
        <a:bodyPr/>
        <a:lstStyle/>
        <a:p>
          <a:r>
            <a:rPr lang="en-GB"/>
            <a:t>Barriers to information/ professional ignorance </a:t>
          </a:r>
        </a:p>
      </dgm:t>
    </dgm:pt>
    <dgm:pt modelId="{49C49360-C0D6-4AF9-8B18-393F54B997FC}" type="parTrans" cxnId="{9514201C-D39A-4249-952E-ADDE60F4D0E9}">
      <dgm:prSet/>
      <dgm:spPr/>
      <dgm:t>
        <a:bodyPr/>
        <a:lstStyle/>
        <a:p>
          <a:endParaRPr lang="en-GB"/>
        </a:p>
      </dgm:t>
    </dgm:pt>
    <dgm:pt modelId="{A984408A-6BCF-4E8E-8134-AA80713846AC}" type="sibTrans" cxnId="{9514201C-D39A-4249-952E-ADDE60F4D0E9}">
      <dgm:prSet/>
      <dgm:spPr/>
      <dgm:t>
        <a:bodyPr/>
        <a:lstStyle/>
        <a:p>
          <a:endParaRPr lang="en-GB"/>
        </a:p>
      </dgm:t>
    </dgm:pt>
    <dgm:pt modelId="{020D0720-C3D4-483B-AE6B-DFD6DF7C059C}">
      <dgm:prSet/>
      <dgm:spPr/>
      <dgm:t>
        <a:bodyPr/>
        <a:lstStyle/>
        <a:p>
          <a:r>
            <a:rPr lang="en-GB"/>
            <a:t>No-choice, low quality housing and dispersal</a:t>
          </a:r>
        </a:p>
      </dgm:t>
    </dgm:pt>
    <dgm:pt modelId="{F8607076-DE50-48F9-B2C9-7ED1804FB4E3}" type="parTrans" cxnId="{AEB6655B-E094-41D2-B03C-54761E343DE3}">
      <dgm:prSet/>
      <dgm:spPr/>
      <dgm:t>
        <a:bodyPr/>
        <a:lstStyle/>
        <a:p>
          <a:endParaRPr lang="en-GB"/>
        </a:p>
      </dgm:t>
    </dgm:pt>
    <dgm:pt modelId="{41094808-AC98-4111-A1AB-AFD843C43FC4}" type="sibTrans" cxnId="{AEB6655B-E094-41D2-B03C-54761E343DE3}">
      <dgm:prSet/>
      <dgm:spPr/>
      <dgm:t>
        <a:bodyPr/>
        <a:lstStyle/>
        <a:p>
          <a:endParaRPr lang="en-GB"/>
        </a:p>
      </dgm:t>
    </dgm:pt>
    <dgm:pt modelId="{42361EA9-A986-4541-83D6-D8AA8C54B152}" type="pres">
      <dgm:prSet presAssocID="{32FDA860-BCA5-43FF-98AE-74948E9FA0E9}" presName="Name0" presStyleCnt="0">
        <dgm:presLayoutVars>
          <dgm:chMax val="1"/>
          <dgm:dir/>
          <dgm:animLvl val="ctr"/>
          <dgm:resizeHandles val="exact"/>
        </dgm:presLayoutVars>
      </dgm:prSet>
      <dgm:spPr/>
    </dgm:pt>
    <dgm:pt modelId="{DD955A6B-5BF4-4243-BA9A-F4418687FA27}" type="pres">
      <dgm:prSet presAssocID="{1BDB98AE-9B9E-4BFB-B152-4F4CEDB41FCB}" presName="centerShape" presStyleLbl="node0" presStyleIdx="0" presStyleCnt="1"/>
      <dgm:spPr/>
    </dgm:pt>
    <dgm:pt modelId="{3EB0B3A8-F356-4FFE-B136-871DD12D9DDB}" type="pres">
      <dgm:prSet presAssocID="{7F9A958C-8E8D-41E7-A323-0BE64582CBAD}" presName="node" presStyleLbl="node1" presStyleIdx="0" presStyleCnt="5">
        <dgm:presLayoutVars>
          <dgm:bulletEnabled val="1"/>
        </dgm:presLayoutVars>
      </dgm:prSet>
      <dgm:spPr/>
    </dgm:pt>
    <dgm:pt modelId="{1465BA0D-017C-46B2-B08F-33FA16B07BA8}" type="pres">
      <dgm:prSet presAssocID="{7F9A958C-8E8D-41E7-A323-0BE64582CBAD}" presName="dummy" presStyleCnt="0"/>
      <dgm:spPr/>
    </dgm:pt>
    <dgm:pt modelId="{697387FA-F1EB-4AA9-9104-205082F595FA}" type="pres">
      <dgm:prSet presAssocID="{146F9D36-DBDD-4F56-A728-E85808B308CC}" presName="sibTrans" presStyleLbl="sibTrans2D1" presStyleIdx="0" presStyleCnt="5"/>
      <dgm:spPr/>
    </dgm:pt>
    <dgm:pt modelId="{C7E9BEC8-D96F-4682-9B3D-A661A0C4DC3B}" type="pres">
      <dgm:prSet presAssocID="{DE3B80D9-7A19-48B4-82D4-93A73A7B2277}" presName="node" presStyleLbl="node1" presStyleIdx="1" presStyleCnt="5">
        <dgm:presLayoutVars>
          <dgm:bulletEnabled val="1"/>
        </dgm:presLayoutVars>
      </dgm:prSet>
      <dgm:spPr/>
    </dgm:pt>
    <dgm:pt modelId="{74D940E9-8EDD-4DB6-95C1-6F595CDB0B04}" type="pres">
      <dgm:prSet presAssocID="{DE3B80D9-7A19-48B4-82D4-93A73A7B2277}" presName="dummy" presStyleCnt="0"/>
      <dgm:spPr/>
    </dgm:pt>
    <dgm:pt modelId="{DDAA13E4-5EFC-44B6-9CEC-C55273438A28}" type="pres">
      <dgm:prSet presAssocID="{535F3A13-4147-4BDC-AB01-D63DEA62E755}" presName="sibTrans" presStyleLbl="sibTrans2D1" presStyleIdx="1" presStyleCnt="5"/>
      <dgm:spPr/>
    </dgm:pt>
    <dgm:pt modelId="{F86CB262-2CCD-4F0B-85B2-6CC22B5945D2}" type="pres">
      <dgm:prSet presAssocID="{FBCDBA41-9B94-48AB-8B42-F5DF27F9063C}" presName="node" presStyleLbl="node1" presStyleIdx="2" presStyleCnt="5" custRadScaleRad="100877" custRadScaleInc="-2836">
        <dgm:presLayoutVars>
          <dgm:bulletEnabled val="1"/>
        </dgm:presLayoutVars>
      </dgm:prSet>
      <dgm:spPr/>
    </dgm:pt>
    <dgm:pt modelId="{A267F2CE-1634-4750-B711-6B4883F8B1EB}" type="pres">
      <dgm:prSet presAssocID="{FBCDBA41-9B94-48AB-8B42-F5DF27F9063C}" presName="dummy" presStyleCnt="0"/>
      <dgm:spPr/>
    </dgm:pt>
    <dgm:pt modelId="{CC38F3B9-77F7-433C-AB0A-E1CD9CB27C9B}" type="pres">
      <dgm:prSet presAssocID="{7FBDDD70-A9D4-4561-9CE6-AEAFFF3D47F9}" presName="sibTrans" presStyleLbl="sibTrans2D1" presStyleIdx="2" presStyleCnt="5"/>
      <dgm:spPr/>
    </dgm:pt>
    <dgm:pt modelId="{78E050DE-7C7F-4BA7-9E13-372A6945C661}" type="pres">
      <dgm:prSet presAssocID="{DF6592F0-BF49-4485-87D7-B545403EB538}" presName="node" presStyleLbl="node1" presStyleIdx="3" presStyleCnt="5">
        <dgm:presLayoutVars>
          <dgm:bulletEnabled val="1"/>
        </dgm:presLayoutVars>
      </dgm:prSet>
      <dgm:spPr/>
    </dgm:pt>
    <dgm:pt modelId="{3AED7860-79B7-40B8-A9AD-A54CE2BDBB3E}" type="pres">
      <dgm:prSet presAssocID="{DF6592F0-BF49-4485-87D7-B545403EB538}" presName="dummy" presStyleCnt="0"/>
      <dgm:spPr/>
    </dgm:pt>
    <dgm:pt modelId="{8E6796C1-6DE4-40EE-ADC6-017D0C7419CC}" type="pres">
      <dgm:prSet presAssocID="{A984408A-6BCF-4E8E-8134-AA80713846AC}" presName="sibTrans" presStyleLbl="sibTrans2D1" presStyleIdx="3" presStyleCnt="5"/>
      <dgm:spPr/>
    </dgm:pt>
    <dgm:pt modelId="{21364B76-034A-4D95-8C76-E66F7B012ECD}" type="pres">
      <dgm:prSet presAssocID="{020D0720-C3D4-483B-AE6B-DFD6DF7C059C}" presName="node" presStyleLbl="node1" presStyleIdx="4" presStyleCnt="5">
        <dgm:presLayoutVars>
          <dgm:bulletEnabled val="1"/>
        </dgm:presLayoutVars>
      </dgm:prSet>
      <dgm:spPr/>
    </dgm:pt>
    <dgm:pt modelId="{17E8CB79-537F-4F9F-945B-711090D32DCC}" type="pres">
      <dgm:prSet presAssocID="{020D0720-C3D4-483B-AE6B-DFD6DF7C059C}" presName="dummy" presStyleCnt="0"/>
      <dgm:spPr/>
    </dgm:pt>
    <dgm:pt modelId="{1E6C0896-9280-40BC-AC6F-E26742CB4EF0}" type="pres">
      <dgm:prSet presAssocID="{41094808-AC98-4111-A1AB-AFD843C43FC4}" presName="sibTrans" presStyleLbl="sibTrans2D1" presStyleIdx="4" presStyleCnt="5"/>
      <dgm:spPr/>
    </dgm:pt>
  </dgm:ptLst>
  <dgm:cxnLst>
    <dgm:cxn modelId="{EBD7F608-8E77-44C1-8AEC-1CB36046843B}" type="presOf" srcId="{DE3B80D9-7A19-48B4-82D4-93A73A7B2277}" destId="{C7E9BEC8-D96F-4682-9B3D-A661A0C4DC3B}" srcOrd="0" destOrd="0" presId="urn:microsoft.com/office/officeart/2005/8/layout/radial6"/>
    <dgm:cxn modelId="{3D270616-C28B-464C-B319-BF00D063BA6D}" type="presOf" srcId="{A984408A-6BCF-4E8E-8134-AA80713846AC}" destId="{8E6796C1-6DE4-40EE-ADC6-017D0C7419CC}" srcOrd="0" destOrd="0" presId="urn:microsoft.com/office/officeart/2005/8/layout/radial6"/>
    <dgm:cxn modelId="{9514201C-D39A-4249-952E-ADDE60F4D0E9}" srcId="{1BDB98AE-9B9E-4BFB-B152-4F4CEDB41FCB}" destId="{DF6592F0-BF49-4485-87D7-B545403EB538}" srcOrd="3" destOrd="0" parTransId="{49C49360-C0D6-4AF9-8B18-393F54B997FC}" sibTransId="{A984408A-6BCF-4E8E-8134-AA80713846AC}"/>
    <dgm:cxn modelId="{AEB6655B-E094-41D2-B03C-54761E343DE3}" srcId="{1BDB98AE-9B9E-4BFB-B152-4F4CEDB41FCB}" destId="{020D0720-C3D4-483B-AE6B-DFD6DF7C059C}" srcOrd="4" destOrd="0" parTransId="{F8607076-DE50-48F9-B2C9-7ED1804FB4E3}" sibTransId="{41094808-AC98-4111-A1AB-AFD843C43FC4}"/>
    <dgm:cxn modelId="{F452285D-4B0C-4132-B3B1-3DE3685C644B}" srcId="{1BDB98AE-9B9E-4BFB-B152-4F4CEDB41FCB}" destId="{7F9A958C-8E8D-41E7-A323-0BE64582CBAD}" srcOrd="0" destOrd="0" parTransId="{07116FB9-2147-4D7E-B212-065DBD4DE04D}" sibTransId="{146F9D36-DBDD-4F56-A728-E85808B308CC}"/>
    <dgm:cxn modelId="{A44A4D4A-61C0-46BA-B910-475BF5C272A2}" type="presOf" srcId="{146F9D36-DBDD-4F56-A728-E85808B308CC}" destId="{697387FA-F1EB-4AA9-9104-205082F595FA}" srcOrd="0" destOrd="0" presId="urn:microsoft.com/office/officeart/2005/8/layout/radial6"/>
    <dgm:cxn modelId="{13F89D79-7D52-490D-90E8-258474AB9765}" type="presOf" srcId="{FBCDBA41-9B94-48AB-8B42-F5DF27F9063C}" destId="{F86CB262-2CCD-4F0B-85B2-6CC22B5945D2}" srcOrd="0" destOrd="0" presId="urn:microsoft.com/office/officeart/2005/8/layout/radial6"/>
    <dgm:cxn modelId="{F734E37D-E4E4-4987-9207-72A5FC940930}" srcId="{1BDB98AE-9B9E-4BFB-B152-4F4CEDB41FCB}" destId="{DE3B80D9-7A19-48B4-82D4-93A73A7B2277}" srcOrd="1" destOrd="0" parTransId="{5447E52B-66CB-48EE-BFB4-06A69DF84763}" sibTransId="{535F3A13-4147-4BDC-AB01-D63DEA62E755}"/>
    <dgm:cxn modelId="{79FF217E-2CE3-4099-B9B7-113EF722386B}" type="presOf" srcId="{32FDA860-BCA5-43FF-98AE-74948E9FA0E9}" destId="{42361EA9-A986-4541-83D6-D8AA8C54B152}" srcOrd="0" destOrd="0" presId="urn:microsoft.com/office/officeart/2005/8/layout/radial6"/>
    <dgm:cxn modelId="{3C8BAD80-C93A-4648-951D-54F47B5A7039}" type="presOf" srcId="{020D0720-C3D4-483B-AE6B-DFD6DF7C059C}" destId="{21364B76-034A-4D95-8C76-E66F7B012ECD}" srcOrd="0" destOrd="0" presId="urn:microsoft.com/office/officeart/2005/8/layout/radial6"/>
    <dgm:cxn modelId="{2DB5B88F-5EF9-44EA-AF19-6BC8B4E113EF}" type="presOf" srcId="{DF6592F0-BF49-4485-87D7-B545403EB538}" destId="{78E050DE-7C7F-4BA7-9E13-372A6945C661}" srcOrd="0" destOrd="0" presId="urn:microsoft.com/office/officeart/2005/8/layout/radial6"/>
    <dgm:cxn modelId="{94AB8A9C-9809-4D92-844C-BCF2F52D3C6C}" type="presOf" srcId="{1BDB98AE-9B9E-4BFB-B152-4F4CEDB41FCB}" destId="{DD955A6B-5BF4-4243-BA9A-F4418687FA27}" srcOrd="0" destOrd="0" presId="urn:microsoft.com/office/officeart/2005/8/layout/radial6"/>
    <dgm:cxn modelId="{F12F77C0-FF0A-45BC-8C68-4165F0359C1A}" type="presOf" srcId="{41094808-AC98-4111-A1AB-AFD843C43FC4}" destId="{1E6C0896-9280-40BC-AC6F-E26742CB4EF0}" srcOrd="0" destOrd="0" presId="urn:microsoft.com/office/officeart/2005/8/layout/radial6"/>
    <dgm:cxn modelId="{9B2F9CCA-969E-4F6B-8DA0-4FF455D83BC6}" srcId="{1BDB98AE-9B9E-4BFB-B152-4F4CEDB41FCB}" destId="{FBCDBA41-9B94-48AB-8B42-F5DF27F9063C}" srcOrd="2" destOrd="0" parTransId="{C64E8EC9-7012-46B7-B566-E52E43F1338C}" sibTransId="{7FBDDD70-A9D4-4561-9CE6-AEAFFF3D47F9}"/>
    <dgm:cxn modelId="{41A965CB-039E-4374-8C5F-59E713B039EB}" srcId="{32FDA860-BCA5-43FF-98AE-74948E9FA0E9}" destId="{1BDB98AE-9B9E-4BFB-B152-4F4CEDB41FCB}" srcOrd="0" destOrd="0" parTransId="{3CADE594-0000-48FE-8DD3-51270ABB7D75}" sibTransId="{C3C8CDD7-4AA4-459A-9130-449DB74DE206}"/>
    <dgm:cxn modelId="{74B311E9-3361-44B3-A7A0-5CA33AA8605C}" type="presOf" srcId="{7F9A958C-8E8D-41E7-A323-0BE64582CBAD}" destId="{3EB0B3A8-F356-4FFE-B136-871DD12D9DDB}" srcOrd="0" destOrd="0" presId="urn:microsoft.com/office/officeart/2005/8/layout/radial6"/>
    <dgm:cxn modelId="{4C2E7FEA-342B-4C35-8B9B-159E2F274E95}" type="presOf" srcId="{7FBDDD70-A9D4-4561-9CE6-AEAFFF3D47F9}" destId="{CC38F3B9-77F7-433C-AB0A-E1CD9CB27C9B}" srcOrd="0" destOrd="0" presId="urn:microsoft.com/office/officeart/2005/8/layout/radial6"/>
    <dgm:cxn modelId="{15E5C6F2-170F-4B6E-9792-A66AEFC374F1}" type="presOf" srcId="{535F3A13-4147-4BDC-AB01-D63DEA62E755}" destId="{DDAA13E4-5EFC-44B6-9CEC-C55273438A28}" srcOrd="0" destOrd="0" presId="urn:microsoft.com/office/officeart/2005/8/layout/radial6"/>
    <dgm:cxn modelId="{F45701F8-89AA-4BCE-B5D2-630B7046215A}" type="presParOf" srcId="{42361EA9-A986-4541-83D6-D8AA8C54B152}" destId="{DD955A6B-5BF4-4243-BA9A-F4418687FA27}" srcOrd="0" destOrd="0" presId="urn:microsoft.com/office/officeart/2005/8/layout/radial6"/>
    <dgm:cxn modelId="{FDE981DA-0DFD-479F-8C4F-0BDE48B7D478}" type="presParOf" srcId="{42361EA9-A986-4541-83D6-D8AA8C54B152}" destId="{3EB0B3A8-F356-4FFE-B136-871DD12D9DDB}" srcOrd="1" destOrd="0" presId="urn:microsoft.com/office/officeart/2005/8/layout/radial6"/>
    <dgm:cxn modelId="{7A295416-C827-45D1-8BEF-7941DA947291}" type="presParOf" srcId="{42361EA9-A986-4541-83D6-D8AA8C54B152}" destId="{1465BA0D-017C-46B2-B08F-33FA16B07BA8}" srcOrd="2" destOrd="0" presId="urn:microsoft.com/office/officeart/2005/8/layout/radial6"/>
    <dgm:cxn modelId="{CA1F979E-A10C-4221-9BE1-E5292D89BA94}" type="presParOf" srcId="{42361EA9-A986-4541-83D6-D8AA8C54B152}" destId="{697387FA-F1EB-4AA9-9104-205082F595FA}" srcOrd="3" destOrd="0" presId="urn:microsoft.com/office/officeart/2005/8/layout/radial6"/>
    <dgm:cxn modelId="{FF8F56CB-08D1-47B9-A47F-DEB3C9EF72B4}" type="presParOf" srcId="{42361EA9-A986-4541-83D6-D8AA8C54B152}" destId="{C7E9BEC8-D96F-4682-9B3D-A661A0C4DC3B}" srcOrd="4" destOrd="0" presId="urn:microsoft.com/office/officeart/2005/8/layout/radial6"/>
    <dgm:cxn modelId="{D8B21901-8E48-4620-8281-8A8107EA821C}" type="presParOf" srcId="{42361EA9-A986-4541-83D6-D8AA8C54B152}" destId="{74D940E9-8EDD-4DB6-95C1-6F595CDB0B04}" srcOrd="5" destOrd="0" presId="urn:microsoft.com/office/officeart/2005/8/layout/radial6"/>
    <dgm:cxn modelId="{B0132FB3-1F92-44D5-A979-F2CA8E023D14}" type="presParOf" srcId="{42361EA9-A986-4541-83D6-D8AA8C54B152}" destId="{DDAA13E4-5EFC-44B6-9CEC-C55273438A28}" srcOrd="6" destOrd="0" presId="urn:microsoft.com/office/officeart/2005/8/layout/radial6"/>
    <dgm:cxn modelId="{CCC18B74-67E1-4054-A884-18A0FDD30AC3}" type="presParOf" srcId="{42361EA9-A986-4541-83D6-D8AA8C54B152}" destId="{F86CB262-2CCD-4F0B-85B2-6CC22B5945D2}" srcOrd="7" destOrd="0" presId="urn:microsoft.com/office/officeart/2005/8/layout/radial6"/>
    <dgm:cxn modelId="{FAE5DDA4-9F15-427C-AA02-F036139DEBC2}" type="presParOf" srcId="{42361EA9-A986-4541-83D6-D8AA8C54B152}" destId="{A267F2CE-1634-4750-B711-6B4883F8B1EB}" srcOrd="8" destOrd="0" presId="urn:microsoft.com/office/officeart/2005/8/layout/radial6"/>
    <dgm:cxn modelId="{AE958948-CB9C-4F64-A50A-980613E50877}" type="presParOf" srcId="{42361EA9-A986-4541-83D6-D8AA8C54B152}" destId="{CC38F3B9-77F7-433C-AB0A-E1CD9CB27C9B}" srcOrd="9" destOrd="0" presId="urn:microsoft.com/office/officeart/2005/8/layout/radial6"/>
    <dgm:cxn modelId="{6ACEFC5B-BF63-40FE-9FFA-01F270E8BAE1}" type="presParOf" srcId="{42361EA9-A986-4541-83D6-D8AA8C54B152}" destId="{78E050DE-7C7F-4BA7-9E13-372A6945C661}" srcOrd="10" destOrd="0" presId="urn:microsoft.com/office/officeart/2005/8/layout/radial6"/>
    <dgm:cxn modelId="{EA5BA29C-002D-41C7-B370-4218A89B9D13}" type="presParOf" srcId="{42361EA9-A986-4541-83D6-D8AA8C54B152}" destId="{3AED7860-79B7-40B8-A9AD-A54CE2BDBB3E}" srcOrd="11" destOrd="0" presId="urn:microsoft.com/office/officeart/2005/8/layout/radial6"/>
    <dgm:cxn modelId="{D8E5CE96-75D7-46A6-8AF2-0D6715154C54}" type="presParOf" srcId="{42361EA9-A986-4541-83D6-D8AA8C54B152}" destId="{8E6796C1-6DE4-40EE-ADC6-017D0C7419CC}" srcOrd="12" destOrd="0" presId="urn:microsoft.com/office/officeart/2005/8/layout/radial6"/>
    <dgm:cxn modelId="{B8A25DE1-B5A7-460F-A170-7CCD6D5200CF}" type="presParOf" srcId="{42361EA9-A986-4541-83D6-D8AA8C54B152}" destId="{21364B76-034A-4D95-8C76-E66F7B012ECD}" srcOrd="13" destOrd="0" presId="urn:microsoft.com/office/officeart/2005/8/layout/radial6"/>
    <dgm:cxn modelId="{80DC9790-7A4D-4AC0-95C1-A30E1BD5E820}" type="presParOf" srcId="{42361EA9-A986-4541-83D6-D8AA8C54B152}" destId="{17E8CB79-537F-4F9F-945B-711090D32DCC}" srcOrd="14" destOrd="0" presId="urn:microsoft.com/office/officeart/2005/8/layout/radial6"/>
    <dgm:cxn modelId="{2B9BDBD8-80C1-411E-95DC-83A668E01F88}" type="presParOf" srcId="{42361EA9-A986-4541-83D6-D8AA8C54B152}" destId="{1E6C0896-9280-40BC-AC6F-E26742CB4EF0}" srcOrd="15"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2FDA860-BCA5-43FF-98AE-74948E9FA0E9}" type="doc">
      <dgm:prSet loTypeId="urn:microsoft.com/office/officeart/2005/8/layout/radial6" loCatId="cycle" qsTypeId="urn:microsoft.com/office/officeart/2005/8/quickstyle/simple1" qsCatId="simple" csTypeId="urn:microsoft.com/office/officeart/2005/8/colors/colorful4" csCatId="colorful" phldr="1"/>
      <dgm:spPr/>
      <dgm:t>
        <a:bodyPr/>
        <a:lstStyle/>
        <a:p>
          <a:endParaRPr lang="en-GB"/>
        </a:p>
      </dgm:t>
    </dgm:pt>
    <dgm:pt modelId="{1BDB98AE-9B9E-4BFB-B152-4F4CEDB41FCB}">
      <dgm:prSet phldrT="[Text]"/>
      <dgm:spPr/>
      <dgm:t>
        <a:bodyPr/>
        <a:lstStyle/>
        <a:p>
          <a:r>
            <a:rPr lang="en-GB"/>
            <a:t>Social Determinants of Health</a:t>
          </a:r>
        </a:p>
      </dgm:t>
    </dgm:pt>
    <dgm:pt modelId="{3CADE594-0000-48FE-8DD3-51270ABB7D75}" type="parTrans" cxnId="{41A965CB-039E-4374-8C5F-59E713B039EB}">
      <dgm:prSet/>
      <dgm:spPr/>
      <dgm:t>
        <a:bodyPr/>
        <a:lstStyle/>
        <a:p>
          <a:endParaRPr lang="en-GB"/>
        </a:p>
      </dgm:t>
    </dgm:pt>
    <dgm:pt modelId="{C3C8CDD7-4AA4-459A-9130-449DB74DE206}" type="sibTrans" cxnId="{41A965CB-039E-4374-8C5F-59E713B039EB}">
      <dgm:prSet/>
      <dgm:spPr/>
      <dgm:t>
        <a:bodyPr/>
        <a:lstStyle/>
        <a:p>
          <a:endParaRPr lang="en-GB"/>
        </a:p>
      </dgm:t>
    </dgm:pt>
    <dgm:pt modelId="{7F9A958C-8E8D-41E7-A323-0BE64582CBAD}">
      <dgm:prSet phldrT="[Text]"/>
      <dgm:spPr/>
      <dgm:t>
        <a:bodyPr/>
        <a:lstStyle/>
        <a:p>
          <a:r>
            <a:rPr lang="en-GB"/>
            <a:t>Economic Stability</a:t>
          </a:r>
        </a:p>
      </dgm:t>
    </dgm:pt>
    <dgm:pt modelId="{07116FB9-2147-4D7E-B212-065DBD4DE04D}" type="parTrans" cxnId="{F452285D-4B0C-4132-B3B1-3DE3685C644B}">
      <dgm:prSet/>
      <dgm:spPr/>
      <dgm:t>
        <a:bodyPr/>
        <a:lstStyle/>
        <a:p>
          <a:endParaRPr lang="en-GB"/>
        </a:p>
      </dgm:t>
    </dgm:pt>
    <dgm:pt modelId="{146F9D36-DBDD-4F56-A728-E85808B308CC}" type="sibTrans" cxnId="{F452285D-4B0C-4132-B3B1-3DE3685C644B}">
      <dgm:prSet/>
      <dgm:spPr/>
      <dgm:t>
        <a:bodyPr/>
        <a:lstStyle/>
        <a:p>
          <a:endParaRPr lang="en-GB"/>
        </a:p>
      </dgm:t>
    </dgm:pt>
    <dgm:pt modelId="{DE3B80D9-7A19-48B4-82D4-93A73A7B2277}">
      <dgm:prSet phldrT="[Text]"/>
      <dgm:spPr/>
      <dgm:t>
        <a:bodyPr/>
        <a:lstStyle/>
        <a:p>
          <a:r>
            <a:rPr lang="en-GB"/>
            <a:t>Health &amp; Health Access</a:t>
          </a:r>
        </a:p>
      </dgm:t>
    </dgm:pt>
    <dgm:pt modelId="{5447E52B-66CB-48EE-BFB4-06A69DF84763}" type="parTrans" cxnId="{F734E37D-E4E4-4987-9207-72A5FC940930}">
      <dgm:prSet/>
      <dgm:spPr/>
      <dgm:t>
        <a:bodyPr/>
        <a:lstStyle/>
        <a:p>
          <a:endParaRPr lang="en-GB"/>
        </a:p>
      </dgm:t>
    </dgm:pt>
    <dgm:pt modelId="{535F3A13-4147-4BDC-AB01-D63DEA62E755}" type="sibTrans" cxnId="{F734E37D-E4E4-4987-9207-72A5FC940930}">
      <dgm:prSet/>
      <dgm:spPr/>
      <dgm:t>
        <a:bodyPr/>
        <a:lstStyle/>
        <a:p>
          <a:endParaRPr lang="en-GB"/>
        </a:p>
      </dgm:t>
    </dgm:pt>
    <dgm:pt modelId="{FBCDBA41-9B94-48AB-8B42-F5DF27F9063C}">
      <dgm:prSet phldrT="[Text]"/>
      <dgm:spPr/>
      <dgm:t>
        <a:bodyPr/>
        <a:lstStyle/>
        <a:p>
          <a:r>
            <a:rPr lang="en-GB"/>
            <a:t>Social &amp; Community Context</a:t>
          </a:r>
        </a:p>
      </dgm:t>
    </dgm:pt>
    <dgm:pt modelId="{C64E8EC9-7012-46B7-B566-E52E43F1338C}" type="parTrans" cxnId="{9B2F9CCA-969E-4F6B-8DA0-4FF455D83BC6}">
      <dgm:prSet/>
      <dgm:spPr/>
      <dgm:t>
        <a:bodyPr/>
        <a:lstStyle/>
        <a:p>
          <a:endParaRPr lang="en-GB"/>
        </a:p>
      </dgm:t>
    </dgm:pt>
    <dgm:pt modelId="{7FBDDD70-A9D4-4561-9CE6-AEAFFF3D47F9}" type="sibTrans" cxnId="{9B2F9CCA-969E-4F6B-8DA0-4FF455D83BC6}">
      <dgm:prSet/>
      <dgm:spPr/>
      <dgm:t>
        <a:bodyPr/>
        <a:lstStyle/>
        <a:p>
          <a:endParaRPr lang="en-GB"/>
        </a:p>
      </dgm:t>
    </dgm:pt>
    <dgm:pt modelId="{DF6592F0-BF49-4485-87D7-B545403EB538}">
      <dgm:prSet phldrT="[Text]"/>
      <dgm:spPr/>
      <dgm:t>
        <a:bodyPr/>
        <a:lstStyle/>
        <a:p>
          <a:r>
            <a:rPr lang="en-GB"/>
            <a:t>Education</a:t>
          </a:r>
        </a:p>
      </dgm:t>
    </dgm:pt>
    <dgm:pt modelId="{49C49360-C0D6-4AF9-8B18-393F54B997FC}" type="parTrans" cxnId="{9514201C-D39A-4249-952E-ADDE60F4D0E9}">
      <dgm:prSet/>
      <dgm:spPr/>
      <dgm:t>
        <a:bodyPr/>
        <a:lstStyle/>
        <a:p>
          <a:endParaRPr lang="en-GB"/>
        </a:p>
      </dgm:t>
    </dgm:pt>
    <dgm:pt modelId="{A984408A-6BCF-4E8E-8134-AA80713846AC}" type="sibTrans" cxnId="{9514201C-D39A-4249-952E-ADDE60F4D0E9}">
      <dgm:prSet/>
      <dgm:spPr/>
      <dgm:t>
        <a:bodyPr/>
        <a:lstStyle/>
        <a:p>
          <a:endParaRPr lang="en-GB"/>
        </a:p>
      </dgm:t>
    </dgm:pt>
    <dgm:pt modelId="{020D0720-C3D4-483B-AE6B-DFD6DF7C059C}">
      <dgm:prSet/>
      <dgm:spPr/>
      <dgm:t>
        <a:bodyPr/>
        <a:lstStyle/>
        <a:p>
          <a:r>
            <a:rPr lang="en-GB"/>
            <a:t>Neighbourhood and Built Environment</a:t>
          </a:r>
        </a:p>
      </dgm:t>
    </dgm:pt>
    <dgm:pt modelId="{F8607076-DE50-48F9-B2C9-7ED1804FB4E3}" type="parTrans" cxnId="{AEB6655B-E094-41D2-B03C-54761E343DE3}">
      <dgm:prSet/>
      <dgm:spPr/>
      <dgm:t>
        <a:bodyPr/>
        <a:lstStyle/>
        <a:p>
          <a:endParaRPr lang="en-GB"/>
        </a:p>
      </dgm:t>
    </dgm:pt>
    <dgm:pt modelId="{41094808-AC98-4111-A1AB-AFD843C43FC4}" type="sibTrans" cxnId="{AEB6655B-E094-41D2-B03C-54761E343DE3}">
      <dgm:prSet/>
      <dgm:spPr/>
      <dgm:t>
        <a:bodyPr/>
        <a:lstStyle/>
        <a:p>
          <a:endParaRPr lang="en-GB"/>
        </a:p>
      </dgm:t>
    </dgm:pt>
    <dgm:pt modelId="{42361EA9-A986-4541-83D6-D8AA8C54B152}" type="pres">
      <dgm:prSet presAssocID="{32FDA860-BCA5-43FF-98AE-74948E9FA0E9}" presName="Name0" presStyleCnt="0">
        <dgm:presLayoutVars>
          <dgm:chMax val="1"/>
          <dgm:dir/>
          <dgm:animLvl val="ctr"/>
          <dgm:resizeHandles val="exact"/>
        </dgm:presLayoutVars>
      </dgm:prSet>
      <dgm:spPr/>
    </dgm:pt>
    <dgm:pt modelId="{DD955A6B-5BF4-4243-BA9A-F4418687FA27}" type="pres">
      <dgm:prSet presAssocID="{1BDB98AE-9B9E-4BFB-B152-4F4CEDB41FCB}" presName="centerShape" presStyleLbl="node0" presStyleIdx="0" presStyleCnt="1"/>
      <dgm:spPr/>
    </dgm:pt>
    <dgm:pt modelId="{3EB0B3A8-F356-4FFE-B136-871DD12D9DDB}" type="pres">
      <dgm:prSet presAssocID="{7F9A958C-8E8D-41E7-A323-0BE64582CBAD}" presName="node" presStyleLbl="node1" presStyleIdx="0" presStyleCnt="5">
        <dgm:presLayoutVars>
          <dgm:bulletEnabled val="1"/>
        </dgm:presLayoutVars>
      </dgm:prSet>
      <dgm:spPr/>
    </dgm:pt>
    <dgm:pt modelId="{1465BA0D-017C-46B2-B08F-33FA16B07BA8}" type="pres">
      <dgm:prSet presAssocID="{7F9A958C-8E8D-41E7-A323-0BE64582CBAD}" presName="dummy" presStyleCnt="0"/>
      <dgm:spPr/>
    </dgm:pt>
    <dgm:pt modelId="{697387FA-F1EB-4AA9-9104-205082F595FA}" type="pres">
      <dgm:prSet presAssocID="{146F9D36-DBDD-4F56-A728-E85808B308CC}" presName="sibTrans" presStyleLbl="sibTrans2D1" presStyleIdx="0" presStyleCnt="5"/>
      <dgm:spPr/>
    </dgm:pt>
    <dgm:pt modelId="{C7E9BEC8-D96F-4682-9B3D-A661A0C4DC3B}" type="pres">
      <dgm:prSet presAssocID="{DE3B80D9-7A19-48B4-82D4-93A73A7B2277}" presName="node" presStyleLbl="node1" presStyleIdx="1" presStyleCnt="5">
        <dgm:presLayoutVars>
          <dgm:bulletEnabled val="1"/>
        </dgm:presLayoutVars>
      </dgm:prSet>
      <dgm:spPr/>
    </dgm:pt>
    <dgm:pt modelId="{74D940E9-8EDD-4DB6-95C1-6F595CDB0B04}" type="pres">
      <dgm:prSet presAssocID="{DE3B80D9-7A19-48B4-82D4-93A73A7B2277}" presName="dummy" presStyleCnt="0"/>
      <dgm:spPr/>
    </dgm:pt>
    <dgm:pt modelId="{DDAA13E4-5EFC-44B6-9CEC-C55273438A28}" type="pres">
      <dgm:prSet presAssocID="{535F3A13-4147-4BDC-AB01-D63DEA62E755}" presName="sibTrans" presStyleLbl="sibTrans2D1" presStyleIdx="1" presStyleCnt="5"/>
      <dgm:spPr/>
    </dgm:pt>
    <dgm:pt modelId="{F86CB262-2CCD-4F0B-85B2-6CC22B5945D2}" type="pres">
      <dgm:prSet presAssocID="{FBCDBA41-9B94-48AB-8B42-F5DF27F9063C}" presName="node" presStyleLbl="node1" presStyleIdx="2" presStyleCnt="5">
        <dgm:presLayoutVars>
          <dgm:bulletEnabled val="1"/>
        </dgm:presLayoutVars>
      </dgm:prSet>
      <dgm:spPr/>
    </dgm:pt>
    <dgm:pt modelId="{A267F2CE-1634-4750-B711-6B4883F8B1EB}" type="pres">
      <dgm:prSet presAssocID="{FBCDBA41-9B94-48AB-8B42-F5DF27F9063C}" presName="dummy" presStyleCnt="0"/>
      <dgm:spPr/>
    </dgm:pt>
    <dgm:pt modelId="{CC38F3B9-77F7-433C-AB0A-E1CD9CB27C9B}" type="pres">
      <dgm:prSet presAssocID="{7FBDDD70-A9D4-4561-9CE6-AEAFFF3D47F9}" presName="sibTrans" presStyleLbl="sibTrans2D1" presStyleIdx="2" presStyleCnt="5"/>
      <dgm:spPr/>
    </dgm:pt>
    <dgm:pt modelId="{78E050DE-7C7F-4BA7-9E13-372A6945C661}" type="pres">
      <dgm:prSet presAssocID="{DF6592F0-BF49-4485-87D7-B545403EB538}" presName="node" presStyleLbl="node1" presStyleIdx="3" presStyleCnt="5">
        <dgm:presLayoutVars>
          <dgm:bulletEnabled val="1"/>
        </dgm:presLayoutVars>
      </dgm:prSet>
      <dgm:spPr/>
    </dgm:pt>
    <dgm:pt modelId="{3AED7860-79B7-40B8-A9AD-A54CE2BDBB3E}" type="pres">
      <dgm:prSet presAssocID="{DF6592F0-BF49-4485-87D7-B545403EB538}" presName="dummy" presStyleCnt="0"/>
      <dgm:spPr/>
    </dgm:pt>
    <dgm:pt modelId="{8E6796C1-6DE4-40EE-ADC6-017D0C7419CC}" type="pres">
      <dgm:prSet presAssocID="{A984408A-6BCF-4E8E-8134-AA80713846AC}" presName="sibTrans" presStyleLbl="sibTrans2D1" presStyleIdx="3" presStyleCnt="5"/>
      <dgm:spPr/>
    </dgm:pt>
    <dgm:pt modelId="{21364B76-034A-4D95-8C76-E66F7B012ECD}" type="pres">
      <dgm:prSet presAssocID="{020D0720-C3D4-483B-AE6B-DFD6DF7C059C}" presName="node" presStyleLbl="node1" presStyleIdx="4" presStyleCnt="5">
        <dgm:presLayoutVars>
          <dgm:bulletEnabled val="1"/>
        </dgm:presLayoutVars>
      </dgm:prSet>
      <dgm:spPr/>
    </dgm:pt>
    <dgm:pt modelId="{17E8CB79-537F-4F9F-945B-711090D32DCC}" type="pres">
      <dgm:prSet presAssocID="{020D0720-C3D4-483B-AE6B-DFD6DF7C059C}" presName="dummy" presStyleCnt="0"/>
      <dgm:spPr/>
    </dgm:pt>
    <dgm:pt modelId="{1E6C0896-9280-40BC-AC6F-E26742CB4EF0}" type="pres">
      <dgm:prSet presAssocID="{41094808-AC98-4111-A1AB-AFD843C43FC4}" presName="sibTrans" presStyleLbl="sibTrans2D1" presStyleIdx="4" presStyleCnt="5"/>
      <dgm:spPr/>
    </dgm:pt>
  </dgm:ptLst>
  <dgm:cxnLst>
    <dgm:cxn modelId="{EBD7F608-8E77-44C1-8AEC-1CB36046843B}" type="presOf" srcId="{DE3B80D9-7A19-48B4-82D4-93A73A7B2277}" destId="{C7E9BEC8-D96F-4682-9B3D-A661A0C4DC3B}" srcOrd="0" destOrd="0" presId="urn:microsoft.com/office/officeart/2005/8/layout/radial6"/>
    <dgm:cxn modelId="{3D270616-C28B-464C-B319-BF00D063BA6D}" type="presOf" srcId="{A984408A-6BCF-4E8E-8134-AA80713846AC}" destId="{8E6796C1-6DE4-40EE-ADC6-017D0C7419CC}" srcOrd="0" destOrd="0" presId="urn:microsoft.com/office/officeart/2005/8/layout/radial6"/>
    <dgm:cxn modelId="{9514201C-D39A-4249-952E-ADDE60F4D0E9}" srcId="{1BDB98AE-9B9E-4BFB-B152-4F4CEDB41FCB}" destId="{DF6592F0-BF49-4485-87D7-B545403EB538}" srcOrd="3" destOrd="0" parTransId="{49C49360-C0D6-4AF9-8B18-393F54B997FC}" sibTransId="{A984408A-6BCF-4E8E-8134-AA80713846AC}"/>
    <dgm:cxn modelId="{AEB6655B-E094-41D2-B03C-54761E343DE3}" srcId="{1BDB98AE-9B9E-4BFB-B152-4F4CEDB41FCB}" destId="{020D0720-C3D4-483B-AE6B-DFD6DF7C059C}" srcOrd="4" destOrd="0" parTransId="{F8607076-DE50-48F9-B2C9-7ED1804FB4E3}" sibTransId="{41094808-AC98-4111-A1AB-AFD843C43FC4}"/>
    <dgm:cxn modelId="{F452285D-4B0C-4132-B3B1-3DE3685C644B}" srcId="{1BDB98AE-9B9E-4BFB-B152-4F4CEDB41FCB}" destId="{7F9A958C-8E8D-41E7-A323-0BE64582CBAD}" srcOrd="0" destOrd="0" parTransId="{07116FB9-2147-4D7E-B212-065DBD4DE04D}" sibTransId="{146F9D36-DBDD-4F56-A728-E85808B308CC}"/>
    <dgm:cxn modelId="{A44A4D4A-61C0-46BA-B910-475BF5C272A2}" type="presOf" srcId="{146F9D36-DBDD-4F56-A728-E85808B308CC}" destId="{697387FA-F1EB-4AA9-9104-205082F595FA}" srcOrd="0" destOrd="0" presId="urn:microsoft.com/office/officeart/2005/8/layout/radial6"/>
    <dgm:cxn modelId="{13F89D79-7D52-490D-90E8-258474AB9765}" type="presOf" srcId="{FBCDBA41-9B94-48AB-8B42-F5DF27F9063C}" destId="{F86CB262-2CCD-4F0B-85B2-6CC22B5945D2}" srcOrd="0" destOrd="0" presId="urn:microsoft.com/office/officeart/2005/8/layout/radial6"/>
    <dgm:cxn modelId="{F734E37D-E4E4-4987-9207-72A5FC940930}" srcId="{1BDB98AE-9B9E-4BFB-B152-4F4CEDB41FCB}" destId="{DE3B80D9-7A19-48B4-82D4-93A73A7B2277}" srcOrd="1" destOrd="0" parTransId="{5447E52B-66CB-48EE-BFB4-06A69DF84763}" sibTransId="{535F3A13-4147-4BDC-AB01-D63DEA62E755}"/>
    <dgm:cxn modelId="{79FF217E-2CE3-4099-B9B7-113EF722386B}" type="presOf" srcId="{32FDA860-BCA5-43FF-98AE-74948E9FA0E9}" destId="{42361EA9-A986-4541-83D6-D8AA8C54B152}" srcOrd="0" destOrd="0" presId="urn:microsoft.com/office/officeart/2005/8/layout/radial6"/>
    <dgm:cxn modelId="{3C8BAD80-C93A-4648-951D-54F47B5A7039}" type="presOf" srcId="{020D0720-C3D4-483B-AE6B-DFD6DF7C059C}" destId="{21364B76-034A-4D95-8C76-E66F7B012ECD}" srcOrd="0" destOrd="0" presId="urn:microsoft.com/office/officeart/2005/8/layout/radial6"/>
    <dgm:cxn modelId="{2DB5B88F-5EF9-44EA-AF19-6BC8B4E113EF}" type="presOf" srcId="{DF6592F0-BF49-4485-87D7-B545403EB538}" destId="{78E050DE-7C7F-4BA7-9E13-372A6945C661}" srcOrd="0" destOrd="0" presId="urn:microsoft.com/office/officeart/2005/8/layout/radial6"/>
    <dgm:cxn modelId="{94AB8A9C-9809-4D92-844C-BCF2F52D3C6C}" type="presOf" srcId="{1BDB98AE-9B9E-4BFB-B152-4F4CEDB41FCB}" destId="{DD955A6B-5BF4-4243-BA9A-F4418687FA27}" srcOrd="0" destOrd="0" presId="urn:microsoft.com/office/officeart/2005/8/layout/radial6"/>
    <dgm:cxn modelId="{F12F77C0-FF0A-45BC-8C68-4165F0359C1A}" type="presOf" srcId="{41094808-AC98-4111-A1AB-AFD843C43FC4}" destId="{1E6C0896-9280-40BC-AC6F-E26742CB4EF0}" srcOrd="0" destOrd="0" presId="urn:microsoft.com/office/officeart/2005/8/layout/radial6"/>
    <dgm:cxn modelId="{9B2F9CCA-969E-4F6B-8DA0-4FF455D83BC6}" srcId="{1BDB98AE-9B9E-4BFB-B152-4F4CEDB41FCB}" destId="{FBCDBA41-9B94-48AB-8B42-F5DF27F9063C}" srcOrd="2" destOrd="0" parTransId="{C64E8EC9-7012-46B7-B566-E52E43F1338C}" sibTransId="{7FBDDD70-A9D4-4561-9CE6-AEAFFF3D47F9}"/>
    <dgm:cxn modelId="{41A965CB-039E-4374-8C5F-59E713B039EB}" srcId="{32FDA860-BCA5-43FF-98AE-74948E9FA0E9}" destId="{1BDB98AE-9B9E-4BFB-B152-4F4CEDB41FCB}" srcOrd="0" destOrd="0" parTransId="{3CADE594-0000-48FE-8DD3-51270ABB7D75}" sibTransId="{C3C8CDD7-4AA4-459A-9130-449DB74DE206}"/>
    <dgm:cxn modelId="{74B311E9-3361-44B3-A7A0-5CA33AA8605C}" type="presOf" srcId="{7F9A958C-8E8D-41E7-A323-0BE64582CBAD}" destId="{3EB0B3A8-F356-4FFE-B136-871DD12D9DDB}" srcOrd="0" destOrd="0" presId="urn:microsoft.com/office/officeart/2005/8/layout/radial6"/>
    <dgm:cxn modelId="{4C2E7FEA-342B-4C35-8B9B-159E2F274E95}" type="presOf" srcId="{7FBDDD70-A9D4-4561-9CE6-AEAFFF3D47F9}" destId="{CC38F3B9-77F7-433C-AB0A-E1CD9CB27C9B}" srcOrd="0" destOrd="0" presId="urn:microsoft.com/office/officeart/2005/8/layout/radial6"/>
    <dgm:cxn modelId="{15E5C6F2-170F-4B6E-9792-A66AEFC374F1}" type="presOf" srcId="{535F3A13-4147-4BDC-AB01-D63DEA62E755}" destId="{DDAA13E4-5EFC-44B6-9CEC-C55273438A28}" srcOrd="0" destOrd="0" presId="urn:microsoft.com/office/officeart/2005/8/layout/radial6"/>
    <dgm:cxn modelId="{F45701F8-89AA-4BCE-B5D2-630B7046215A}" type="presParOf" srcId="{42361EA9-A986-4541-83D6-D8AA8C54B152}" destId="{DD955A6B-5BF4-4243-BA9A-F4418687FA27}" srcOrd="0" destOrd="0" presId="urn:microsoft.com/office/officeart/2005/8/layout/radial6"/>
    <dgm:cxn modelId="{FDE981DA-0DFD-479F-8C4F-0BDE48B7D478}" type="presParOf" srcId="{42361EA9-A986-4541-83D6-D8AA8C54B152}" destId="{3EB0B3A8-F356-4FFE-B136-871DD12D9DDB}" srcOrd="1" destOrd="0" presId="urn:microsoft.com/office/officeart/2005/8/layout/radial6"/>
    <dgm:cxn modelId="{7A295416-C827-45D1-8BEF-7941DA947291}" type="presParOf" srcId="{42361EA9-A986-4541-83D6-D8AA8C54B152}" destId="{1465BA0D-017C-46B2-B08F-33FA16B07BA8}" srcOrd="2" destOrd="0" presId="urn:microsoft.com/office/officeart/2005/8/layout/radial6"/>
    <dgm:cxn modelId="{CA1F979E-A10C-4221-9BE1-E5292D89BA94}" type="presParOf" srcId="{42361EA9-A986-4541-83D6-D8AA8C54B152}" destId="{697387FA-F1EB-4AA9-9104-205082F595FA}" srcOrd="3" destOrd="0" presId="urn:microsoft.com/office/officeart/2005/8/layout/radial6"/>
    <dgm:cxn modelId="{FF8F56CB-08D1-47B9-A47F-DEB3C9EF72B4}" type="presParOf" srcId="{42361EA9-A986-4541-83D6-D8AA8C54B152}" destId="{C7E9BEC8-D96F-4682-9B3D-A661A0C4DC3B}" srcOrd="4" destOrd="0" presId="urn:microsoft.com/office/officeart/2005/8/layout/radial6"/>
    <dgm:cxn modelId="{D8B21901-8E48-4620-8281-8A8107EA821C}" type="presParOf" srcId="{42361EA9-A986-4541-83D6-D8AA8C54B152}" destId="{74D940E9-8EDD-4DB6-95C1-6F595CDB0B04}" srcOrd="5" destOrd="0" presId="urn:microsoft.com/office/officeart/2005/8/layout/radial6"/>
    <dgm:cxn modelId="{B0132FB3-1F92-44D5-A979-F2CA8E023D14}" type="presParOf" srcId="{42361EA9-A986-4541-83D6-D8AA8C54B152}" destId="{DDAA13E4-5EFC-44B6-9CEC-C55273438A28}" srcOrd="6" destOrd="0" presId="urn:microsoft.com/office/officeart/2005/8/layout/radial6"/>
    <dgm:cxn modelId="{CCC18B74-67E1-4054-A884-18A0FDD30AC3}" type="presParOf" srcId="{42361EA9-A986-4541-83D6-D8AA8C54B152}" destId="{F86CB262-2CCD-4F0B-85B2-6CC22B5945D2}" srcOrd="7" destOrd="0" presId="urn:microsoft.com/office/officeart/2005/8/layout/radial6"/>
    <dgm:cxn modelId="{FAE5DDA4-9F15-427C-AA02-F036139DEBC2}" type="presParOf" srcId="{42361EA9-A986-4541-83D6-D8AA8C54B152}" destId="{A267F2CE-1634-4750-B711-6B4883F8B1EB}" srcOrd="8" destOrd="0" presId="urn:microsoft.com/office/officeart/2005/8/layout/radial6"/>
    <dgm:cxn modelId="{AE958948-CB9C-4F64-A50A-980613E50877}" type="presParOf" srcId="{42361EA9-A986-4541-83D6-D8AA8C54B152}" destId="{CC38F3B9-77F7-433C-AB0A-E1CD9CB27C9B}" srcOrd="9" destOrd="0" presId="urn:microsoft.com/office/officeart/2005/8/layout/radial6"/>
    <dgm:cxn modelId="{6ACEFC5B-BF63-40FE-9FFA-01F270E8BAE1}" type="presParOf" srcId="{42361EA9-A986-4541-83D6-D8AA8C54B152}" destId="{78E050DE-7C7F-4BA7-9E13-372A6945C661}" srcOrd="10" destOrd="0" presId="urn:microsoft.com/office/officeart/2005/8/layout/radial6"/>
    <dgm:cxn modelId="{EA5BA29C-002D-41C7-B370-4218A89B9D13}" type="presParOf" srcId="{42361EA9-A986-4541-83D6-D8AA8C54B152}" destId="{3AED7860-79B7-40B8-A9AD-A54CE2BDBB3E}" srcOrd="11" destOrd="0" presId="urn:microsoft.com/office/officeart/2005/8/layout/radial6"/>
    <dgm:cxn modelId="{D8E5CE96-75D7-46A6-8AF2-0D6715154C54}" type="presParOf" srcId="{42361EA9-A986-4541-83D6-D8AA8C54B152}" destId="{8E6796C1-6DE4-40EE-ADC6-017D0C7419CC}" srcOrd="12" destOrd="0" presId="urn:microsoft.com/office/officeart/2005/8/layout/radial6"/>
    <dgm:cxn modelId="{B8A25DE1-B5A7-460F-A170-7CCD6D5200CF}" type="presParOf" srcId="{42361EA9-A986-4541-83D6-D8AA8C54B152}" destId="{21364B76-034A-4D95-8C76-E66F7B012ECD}" srcOrd="13" destOrd="0" presId="urn:microsoft.com/office/officeart/2005/8/layout/radial6"/>
    <dgm:cxn modelId="{80DC9790-7A4D-4AC0-95C1-A30E1BD5E820}" type="presParOf" srcId="{42361EA9-A986-4541-83D6-D8AA8C54B152}" destId="{17E8CB79-537F-4F9F-945B-711090D32DCC}" srcOrd="14" destOrd="0" presId="urn:microsoft.com/office/officeart/2005/8/layout/radial6"/>
    <dgm:cxn modelId="{2B9BDBD8-80C1-411E-95DC-83A668E01F88}" type="presParOf" srcId="{42361EA9-A986-4541-83D6-D8AA8C54B152}" destId="{1E6C0896-9280-40BC-AC6F-E26742CB4EF0}" srcOrd="15" destOrd="0" presId="urn:microsoft.com/office/officeart/2005/8/layout/radial6"/>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6C0896-9280-40BC-AC6F-E26742CB4EF0}">
      <dsp:nvSpPr>
        <dsp:cNvPr id="0" name=""/>
        <dsp:cNvSpPr/>
      </dsp:nvSpPr>
      <dsp:spPr>
        <a:xfrm>
          <a:off x="798544" y="536393"/>
          <a:ext cx="3584510" cy="3584510"/>
        </a:xfrm>
        <a:prstGeom prst="blockArc">
          <a:avLst>
            <a:gd name="adj1" fmla="val 11880000"/>
            <a:gd name="adj2" fmla="val 16200000"/>
            <a:gd name="adj3" fmla="val 4639"/>
          </a:avLst>
        </a:prstGeom>
        <a:solidFill>
          <a:schemeClr val="accent4">
            <a:hueOff val="6599937"/>
            <a:satOff val="-29202"/>
            <a:lumOff val="-490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E6796C1-6DE4-40EE-ADC6-017D0C7419CC}">
      <dsp:nvSpPr>
        <dsp:cNvPr id="0" name=""/>
        <dsp:cNvSpPr/>
      </dsp:nvSpPr>
      <dsp:spPr>
        <a:xfrm>
          <a:off x="798544" y="536393"/>
          <a:ext cx="3584510" cy="3584510"/>
        </a:xfrm>
        <a:prstGeom prst="blockArc">
          <a:avLst>
            <a:gd name="adj1" fmla="val 7560000"/>
            <a:gd name="adj2" fmla="val 11880000"/>
            <a:gd name="adj3" fmla="val 4639"/>
          </a:avLst>
        </a:prstGeom>
        <a:solidFill>
          <a:schemeClr val="accent4">
            <a:hueOff val="4949952"/>
            <a:satOff val="-21901"/>
            <a:lumOff val="-3677"/>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C38F3B9-77F7-433C-AB0A-E1CD9CB27C9B}">
      <dsp:nvSpPr>
        <dsp:cNvPr id="0" name=""/>
        <dsp:cNvSpPr/>
      </dsp:nvSpPr>
      <dsp:spPr>
        <a:xfrm>
          <a:off x="811499" y="545896"/>
          <a:ext cx="3584510" cy="3584510"/>
        </a:xfrm>
        <a:prstGeom prst="blockArc">
          <a:avLst>
            <a:gd name="adj1" fmla="val 3208415"/>
            <a:gd name="adj2" fmla="val 7591549"/>
            <a:gd name="adj3" fmla="val 4639"/>
          </a:avLst>
        </a:prstGeom>
        <a:solidFill>
          <a:schemeClr val="accent4">
            <a:hueOff val="3299968"/>
            <a:satOff val="-14601"/>
            <a:lumOff val="-2452"/>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DAA13E4-5EFC-44B6-9CEC-C55273438A28}">
      <dsp:nvSpPr>
        <dsp:cNvPr id="0" name=""/>
        <dsp:cNvSpPr/>
      </dsp:nvSpPr>
      <dsp:spPr>
        <a:xfrm>
          <a:off x="803618" y="551767"/>
          <a:ext cx="3584510" cy="3584510"/>
        </a:xfrm>
        <a:prstGeom prst="blockArc">
          <a:avLst>
            <a:gd name="adj1" fmla="val 20488208"/>
            <a:gd name="adj2" fmla="val 3189118"/>
            <a:gd name="adj3" fmla="val 4639"/>
          </a:avLst>
        </a:prstGeom>
        <a:solidFill>
          <a:schemeClr val="accent4">
            <a:hueOff val="1649984"/>
            <a:satOff val="-7300"/>
            <a:lumOff val="-122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97387FA-F1EB-4AA9-9104-205082F595FA}">
      <dsp:nvSpPr>
        <dsp:cNvPr id="0" name=""/>
        <dsp:cNvSpPr/>
      </dsp:nvSpPr>
      <dsp:spPr>
        <a:xfrm>
          <a:off x="798544" y="536393"/>
          <a:ext cx="3584510" cy="3584510"/>
        </a:xfrm>
        <a:prstGeom prst="blockArc">
          <a:avLst>
            <a:gd name="adj1" fmla="val 16200000"/>
            <a:gd name="adj2" fmla="val 20520000"/>
            <a:gd name="adj3" fmla="val 4639"/>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D955A6B-5BF4-4243-BA9A-F4418687FA27}">
      <dsp:nvSpPr>
        <dsp:cNvPr id="0" name=""/>
        <dsp:cNvSpPr/>
      </dsp:nvSpPr>
      <dsp:spPr>
        <a:xfrm>
          <a:off x="1765994" y="1503843"/>
          <a:ext cx="1649610" cy="1649610"/>
        </a:xfrm>
        <a:prstGeom prst="ellips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a:t>Social Determinants in the UK Asylum System</a:t>
          </a:r>
        </a:p>
      </dsp:txBody>
      <dsp:txXfrm>
        <a:off x="2007574" y="1745423"/>
        <a:ext cx="1166450" cy="1166450"/>
      </dsp:txXfrm>
    </dsp:sp>
    <dsp:sp modelId="{3EB0B3A8-F356-4FFE-B136-871DD12D9DDB}">
      <dsp:nvSpPr>
        <dsp:cNvPr id="0" name=""/>
        <dsp:cNvSpPr/>
      </dsp:nvSpPr>
      <dsp:spPr>
        <a:xfrm>
          <a:off x="2013436" y="599"/>
          <a:ext cx="1154727" cy="1154727"/>
        </a:xfrm>
        <a:prstGeom prst="ellipse">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kern="1200"/>
            <a:t>Enforced poverty</a:t>
          </a:r>
        </a:p>
      </dsp:txBody>
      <dsp:txXfrm>
        <a:off x="2182542" y="169705"/>
        <a:ext cx="816515" cy="816515"/>
      </dsp:txXfrm>
    </dsp:sp>
    <dsp:sp modelId="{C7E9BEC8-D96F-4682-9B3D-A661A0C4DC3B}">
      <dsp:nvSpPr>
        <dsp:cNvPr id="0" name=""/>
        <dsp:cNvSpPr/>
      </dsp:nvSpPr>
      <dsp:spPr>
        <a:xfrm>
          <a:off x="3678436" y="1210293"/>
          <a:ext cx="1154727" cy="1154727"/>
        </a:xfrm>
        <a:prstGeom prst="ellipse">
          <a:avLst/>
        </a:prstGeom>
        <a:solidFill>
          <a:schemeClr val="accent4">
            <a:hueOff val="1649984"/>
            <a:satOff val="-7300"/>
            <a:lumOff val="-1226"/>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kern="1200"/>
            <a:t>Poor health captial/barriers to health access</a:t>
          </a:r>
        </a:p>
      </dsp:txBody>
      <dsp:txXfrm>
        <a:off x="3847542" y="1379399"/>
        <a:ext cx="816515" cy="816515"/>
      </dsp:txXfrm>
    </dsp:sp>
    <dsp:sp modelId="{F86CB262-2CCD-4F0B-85B2-6CC22B5945D2}">
      <dsp:nvSpPr>
        <dsp:cNvPr id="0" name=""/>
        <dsp:cNvSpPr/>
      </dsp:nvSpPr>
      <dsp:spPr>
        <a:xfrm>
          <a:off x="3068386" y="3167608"/>
          <a:ext cx="1154727" cy="1154727"/>
        </a:xfrm>
        <a:prstGeom prst="ellipse">
          <a:avLst/>
        </a:prstGeom>
        <a:solidFill>
          <a:schemeClr val="accent4">
            <a:hueOff val="3299968"/>
            <a:satOff val="-14601"/>
            <a:lumOff val="-245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kern="1200"/>
            <a:t>Marginalisation/ poor  &amp; disrupted social networks</a:t>
          </a:r>
        </a:p>
      </dsp:txBody>
      <dsp:txXfrm>
        <a:off x="3237492" y="3336714"/>
        <a:ext cx="816515" cy="816515"/>
      </dsp:txXfrm>
    </dsp:sp>
    <dsp:sp modelId="{78E050DE-7C7F-4BA7-9E13-372A6945C661}">
      <dsp:nvSpPr>
        <dsp:cNvPr id="0" name=""/>
        <dsp:cNvSpPr/>
      </dsp:nvSpPr>
      <dsp:spPr>
        <a:xfrm>
          <a:off x="984409" y="3167618"/>
          <a:ext cx="1154727" cy="1154727"/>
        </a:xfrm>
        <a:prstGeom prst="ellipse">
          <a:avLst/>
        </a:prstGeom>
        <a:solidFill>
          <a:schemeClr val="accent4">
            <a:hueOff val="4949952"/>
            <a:satOff val="-21901"/>
            <a:lumOff val="-367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kern="1200"/>
            <a:t>Barriers to information/ professional ignorance </a:t>
          </a:r>
        </a:p>
      </dsp:txBody>
      <dsp:txXfrm>
        <a:off x="1153515" y="3336724"/>
        <a:ext cx="816515" cy="816515"/>
      </dsp:txXfrm>
    </dsp:sp>
    <dsp:sp modelId="{21364B76-034A-4D95-8C76-E66F7B012ECD}">
      <dsp:nvSpPr>
        <dsp:cNvPr id="0" name=""/>
        <dsp:cNvSpPr/>
      </dsp:nvSpPr>
      <dsp:spPr>
        <a:xfrm>
          <a:off x="348435" y="1210293"/>
          <a:ext cx="1154727" cy="1154727"/>
        </a:xfrm>
        <a:prstGeom prst="ellipse">
          <a:avLst/>
        </a:prstGeom>
        <a:solidFill>
          <a:schemeClr val="accent4">
            <a:hueOff val="6599937"/>
            <a:satOff val="-29202"/>
            <a:lumOff val="-4903"/>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kern="1200"/>
            <a:t>No-choice, low quality housing and dispersal</a:t>
          </a:r>
        </a:p>
      </dsp:txBody>
      <dsp:txXfrm>
        <a:off x="517541" y="1379399"/>
        <a:ext cx="816515" cy="8165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6C0896-9280-40BC-AC6F-E26742CB4EF0}">
      <dsp:nvSpPr>
        <dsp:cNvPr id="0" name=""/>
        <dsp:cNvSpPr/>
      </dsp:nvSpPr>
      <dsp:spPr>
        <a:xfrm>
          <a:off x="798544" y="536393"/>
          <a:ext cx="3584510" cy="3584510"/>
        </a:xfrm>
        <a:prstGeom prst="blockArc">
          <a:avLst>
            <a:gd name="adj1" fmla="val 11880000"/>
            <a:gd name="adj2" fmla="val 16200000"/>
            <a:gd name="adj3" fmla="val 4639"/>
          </a:avLst>
        </a:prstGeom>
        <a:solidFill>
          <a:schemeClr val="accent4">
            <a:hueOff val="6599937"/>
            <a:satOff val="-29202"/>
            <a:lumOff val="-490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E6796C1-6DE4-40EE-ADC6-017D0C7419CC}">
      <dsp:nvSpPr>
        <dsp:cNvPr id="0" name=""/>
        <dsp:cNvSpPr/>
      </dsp:nvSpPr>
      <dsp:spPr>
        <a:xfrm>
          <a:off x="798544" y="536393"/>
          <a:ext cx="3584510" cy="3584510"/>
        </a:xfrm>
        <a:prstGeom prst="blockArc">
          <a:avLst>
            <a:gd name="adj1" fmla="val 7560000"/>
            <a:gd name="adj2" fmla="val 11880000"/>
            <a:gd name="adj3" fmla="val 4639"/>
          </a:avLst>
        </a:prstGeom>
        <a:solidFill>
          <a:schemeClr val="accent4">
            <a:hueOff val="4949952"/>
            <a:satOff val="-21901"/>
            <a:lumOff val="-3677"/>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C38F3B9-77F7-433C-AB0A-E1CD9CB27C9B}">
      <dsp:nvSpPr>
        <dsp:cNvPr id="0" name=""/>
        <dsp:cNvSpPr/>
      </dsp:nvSpPr>
      <dsp:spPr>
        <a:xfrm>
          <a:off x="798544" y="536393"/>
          <a:ext cx="3584510" cy="3584510"/>
        </a:xfrm>
        <a:prstGeom prst="blockArc">
          <a:avLst>
            <a:gd name="adj1" fmla="val 3240000"/>
            <a:gd name="adj2" fmla="val 7560000"/>
            <a:gd name="adj3" fmla="val 4639"/>
          </a:avLst>
        </a:prstGeom>
        <a:solidFill>
          <a:schemeClr val="accent4">
            <a:hueOff val="3299968"/>
            <a:satOff val="-14601"/>
            <a:lumOff val="-2452"/>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DAA13E4-5EFC-44B6-9CEC-C55273438A28}">
      <dsp:nvSpPr>
        <dsp:cNvPr id="0" name=""/>
        <dsp:cNvSpPr/>
      </dsp:nvSpPr>
      <dsp:spPr>
        <a:xfrm>
          <a:off x="798544" y="536393"/>
          <a:ext cx="3584510" cy="3584510"/>
        </a:xfrm>
        <a:prstGeom prst="blockArc">
          <a:avLst>
            <a:gd name="adj1" fmla="val 20520000"/>
            <a:gd name="adj2" fmla="val 3240000"/>
            <a:gd name="adj3" fmla="val 4639"/>
          </a:avLst>
        </a:prstGeom>
        <a:solidFill>
          <a:schemeClr val="accent4">
            <a:hueOff val="1649984"/>
            <a:satOff val="-7300"/>
            <a:lumOff val="-122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97387FA-F1EB-4AA9-9104-205082F595FA}">
      <dsp:nvSpPr>
        <dsp:cNvPr id="0" name=""/>
        <dsp:cNvSpPr/>
      </dsp:nvSpPr>
      <dsp:spPr>
        <a:xfrm>
          <a:off x="798544" y="536393"/>
          <a:ext cx="3584510" cy="3584510"/>
        </a:xfrm>
        <a:prstGeom prst="blockArc">
          <a:avLst>
            <a:gd name="adj1" fmla="val 16200000"/>
            <a:gd name="adj2" fmla="val 20520000"/>
            <a:gd name="adj3" fmla="val 4639"/>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D955A6B-5BF4-4243-BA9A-F4418687FA27}">
      <dsp:nvSpPr>
        <dsp:cNvPr id="0" name=""/>
        <dsp:cNvSpPr/>
      </dsp:nvSpPr>
      <dsp:spPr>
        <a:xfrm>
          <a:off x="1765994" y="1503843"/>
          <a:ext cx="1649610" cy="1649610"/>
        </a:xfrm>
        <a:prstGeom prst="ellips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a:t>Social Determinants of Health</a:t>
          </a:r>
        </a:p>
      </dsp:txBody>
      <dsp:txXfrm>
        <a:off x="2007574" y="1745423"/>
        <a:ext cx="1166450" cy="1166450"/>
      </dsp:txXfrm>
    </dsp:sp>
    <dsp:sp modelId="{3EB0B3A8-F356-4FFE-B136-871DD12D9DDB}">
      <dsp:nvSpPr>
        <dsp:cNvPr id="0" name=""/>
        <dsp:cNvSpPr/>
      </dsp:nvSpPr>
      <dsp:spPr>
        <a:xfrm>
          <a:off x="2013436" y="599"/>
          <a:ext cx="1154727" cy="1154727"/>
        </a:xfrm>
        <a:prstGeom prst="ellipse">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a:t>Economic Stability</a:t>
          </a:r>
        </a:p>
      </dsp:txBody>
      <dsp:txXfrm>
        <a:off x="2182542" y="169705"/>
        <a:ext cx="816515" cy="816515"/>
      </dsp:txXfrm>
    </dsp:sp>
    <dsp:sp modelId="{C7E9BEC8-D96F-4682-9B3D-A661A0C4DC3B}">
      <dsp:nvSpPr>
        <dsp:cNvPr id="0" name=""/>
        <dsp:cNvSpPr/>
      </dsp:nvSpPr>
      <dsp:spPr>
        <a:xfrm>
          <a:off x="3678436" y="1210293"/>
          <a:ext cx="1154727" cy="1154727"/>
        </a:xfrm>
        <a:prstGeom prst="ellipse">
          <a:avLst/>
        </a:prstGeom>
        <a:solidFill>
          <a:schemeClr val="accent4">
            <a:hueOff val="1649984"/>
            <a:satOff val="-7300"/>
            <a:lumOff val="-1226"/>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a:t>Health &amp; Health Access</a:t>
          </a:r>
        </a:p>
      </dsp:txBody>
      <dsp:txXfrm>
        <a:off x="3847542" y="1379399"/>
        <a:ext cx="816515" cy="816515"/>
      </dsp:txXfrm>
    </dsp:sp>
    <dsp:sp modelId="{F86CB262-2CCD-4F0B-85B2-6CC22B5945D2}">
      <dsp:nvSpPr>
        <dsp:cNvPr id="0" name=""/>
        <dsp:cNvSpPr/>
      </dsp:nvSpPr>
      <dsp:spPr>
        <a:xfrm>
          <a:off x="3042463" y="3167618"/>
          <a:ext cx="1154727" cy="1154727"/>
        </a:xfrm>
        <a:prstGeom prst="ellipse">
          <a:avLst/>
        </a:prstGeom>
        <a:solidFill>
          <a:schemeClr val="accent4">
            <a:hueOff val="3299968"/>
            <a:satOff val="-14601"/>
            <a:lumOff val="-245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a:t>Social &amp; Community Context</a:t>
          </a:r>
        </a:p>
      </dsp:txBody>
      <dsp:txXfrm>
        <a:off x="3211569" y="3336724"/>
        <a:ext cx="816515" cy="816515"/>
      </dsp:txXfrm>
    </dsp:sp>
    <dsp:sp modelId="{78E050DE-7C7F-4BA7-9E13-372A6945C661}">
      <dsp:nvSpPr>
        <dsp:cNvPr id="0" name=""/>
        <dsp:cNvSpPr/>
      </dsp:nvSpPr>
      <dsp:spPr>
        <a:xfrm>
          <a:off x="984409" y="3167618"/>
          <a:ext cx="1154727" cy="1154727"/>
        </a:xfrm>
        <a:prstGeom prst="ellipse">
          <a:avLst/>
        </a:prstGeom>
        <a:solidFill>
          <a:schemeClr val="accent4">
            <a:hueOff val="4949952"/>
            <a:satOff val="-21901"/>
            <a:lumOff val="-367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a:t>Education</a:t>
          </a:r>
        </a:p>
      </dsp:txBody>
      <dsp:txXfrm>
        <a:off x="1153515" y="3336724"/>
        <a:ext cx="816515" cy="816515"/>
      </dsp:txXfrm>
    </dsp:sp>
    <dsp:sp modelId="{21364B76-034A-4D95-8C76-E66F7B012ECD}">
      <dsp:nvSpPr>
        <dsp:cNvPr id="0" name=""/>
        <dsp:cNvSpPr/>
      </dsp:nvSpPr>
      <dsp:spPr>
        <a:xfrm>
          <a:off x="348435" y="1210293"/>
          <a:ext cx="1154727" cy="1154727"/>
        </a:xfrm>
        <a:prstGeom prst="ellipse">
          <a:avLst/>
        </a:prstGeom>
        <a:solidFill>
          <a:schemeClr val="accent4">
            <a:hueOff val="6599937"/>
            <a:satOff val="-29202"/>
            <a:lumOff val="-4903"/>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a:t>Neighbourhood and Built Environment</a:t>
          </a:r>
        </a:p>
      </dsp:txBody>
      <dsp:txXfrm>
        <a:off x="517541" y="1379399"/>
        <a:ext cx="816515" cy="816515"/>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9702BD-D580-4A6D-9D8C-9F7F469E9025}" type="datetimeFigureOut">
              <a:rPr lang="en-GB" smtClean="0"/>
              <a:t>24/04/2025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294389-321C-492D-BF18-18F6AC7A2D94}" type="slidenum">
              <a:rPr lang="en-GB" smtClean="0"/>
              <a:t>‹#›</a:t>
            </a:fld>
            <a:endParaRPr lang="en-GB"/>
          </a:p>
        </p:txBody>
      </p:sp>
    </p:spTree>
    <p:extLst>
      <p:ext uri="{BB962C8B-B14F-4D97-AF65-F5344CB8AC3E}">
        <p14:creationId xmlns:p14="http://schemas.microsoft.com/office/powerpoint/2010/main" val="8864377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Pg 9/10</a:t>
            </a:r>
          </a:p>
          <a:p>
            <a:r>
              <a:rPr lang="en-GB" dirty="0"/>
              <a:t>Recommend inclusion of insecure immigration status as factor in social environment (including right to work, NRPF)</a:t>
            </a:r>
          </a:p>
        </p:txBody>
      </p:sp>
      <p:sp>
        <p:nvSpPr>
          <p:cNvPr id="4" name="Slide Number Placeholder 3"/>
          <p:cNvSpPr>
            <a:spLocks noGrp="1"/>
          </p:cNvSpPr>
          <p:nvPr>
            <p:ph type="sldNum" sz="quarter" idx="5"/>
          </p:nvPr>
        </p:nvSpPr>
        <p:spPr/>
        <p:txBody>
          <a:bodyPr/>
          <a:lstStyle/>
          <a:p>
            <a:fld id="{EF294389-321C-492D-BF18-18F6AC7A2D94}" type="slidenum">
              <a:rPr lang="en-GB" smtClean="0"/>
              <a:t>7</a:t>
            </a:fld>
            <a:endParaRPr lang="en-GB"/>
          </a:p>
        </p:txBody>
      </p:sp>
    </p:spTree>
    <p:extLst>
      <p:ext uri="{BB962C8B-B14F-4D97-AF65-F5344CB8AC3E}">
        <p14:creationId xmlns:p14="http://schemas.microsoft.com/office/powerpoint/2010/main" val="132393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Pg 11</a:t>
            </a:r>
          </a:p>
          <a:p>
            <a:r>
              <a:rPr lang="en-GB" dirty="0"/>
              <a:t>Currently not captured but will be in future- we will be working with NCMD </a:t>
            </a:r>
          </a:p>
          <a:p>
            <a:endParaRPr lang="en-GB" dirty="0"/>
          </a:p>
        </p:txBody>
      </p:sp>
      <p:sp>
        <p:nvSpPr>
          <p:cNvPr id="4" name="Slide Number Placeholder 3"/>
          <p:cNvSpPr>
            <a:spLocks noGrp="1"/>
          </p:cNvSpPr>
          <p:nvPr>
            <p:ph type="sldNum" sz="quarter" idx="5"/>
          </p:nvPr>
        </p:nvSpPr>
        <p:spPr/>
        <p:txBody>
          <a:bodyPr/>
          <a:lstStyle/>
          <a:p>
            <a:fld id="{EF294389-321C-492D-BF18-18F6AC7A2D94}" type="slidenum">
              <a:rPr lang="en-GB" smtClean="0"/>
              <a:t>8</a:t>
            </a:fld>
            <a:endParaRPr lang="en-GB"/>
          </a:p>
        </p:txBody>
      </p:sp>
    </p:spTree>
    <p:extLst>
      <p:ext uri="{BB962C8B-B14F-4D97-AF65-F5344CB8AC3E}">
        <p14:creationId xmlns:p14="http://schemas.microsoft.com/office/powerpoint/2010/main" val="42137257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C0766-D3A4-5EB8-9EA4-20F827217D0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751D0B8-9BDE-2403-317D-225E5D0F66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1F7C053-E987-F900-2D52-7F78D12073FD}"/>
              </a:ext>
            </a:extLst>
          </p:cNvPr>
          <p:cNvSpPr>
            <a:spLocks noGrp="1"/>
          </p:cNvSpPr>
          <p:nvPr>
            <p:ph type="dt" sz="half" idx="10"/>
          </p:nvPr>
        </p:nvSpPr>
        <p:spPr/>
        <p:txBody>
          <a:bodyPr/>
          <a:lstStyle/>
          <a:p>
            <a:fld id="{E98D5A4C-9729-4281-B09E-B6B89666C9AC}" type="datetimeFigureOut">
              <a:rPr lang="en-GB" smtClean="0"/>
              <a:t>24/04/2025</a:t>
            </a:fld>
            <a:endParaRPr lang="en-GB"/>
          </a:p>
        </p:txBody>
      </p:sp>
      <p:sp>
        <p:nvSpPr>
          <p:cNvPr id="5" name="Footer Placeholder 4">
            <a:extLst>
              <a:ext uri="{FF2B5EF4-FFF2-40B4-BE49-F238E27FC236}">
                <a16:creationId xmlns:a16="http://schemas.microsoft.com/office/drawing/2014/main" id="{331AD6AE-30D3-14DE-B5BC-284FAF76F98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2A8F76C-8C04-C3AF-FE91-4DBB1A2AB41E}"/>
              </a:ext>
            </a:extLst>
          </p:cNvPr>
          <p:cNvSpPr>
            <a:spLocks noGrp="1"/>
          </p:cNvSpPr>
          <p:nvPr>
            <p:ph type="sldNum" sz="quarter" idx="12"/>
          </p:nvPr>
        </p:nvSpPr>
        <p:spPr/>
        <p:txBody>
          <a:bodyPr/>
          <a:lstStyle/>
          <a:p>
            <a:fld id="{7D248549-F7C0-4D4C-94A1-49FFEA0D167B}" type="slidenum">
              <a:rPr lang="en-GB" smtClean="0"/>
              <a:t>‹#›</a:t>
            </a:fld>
            <a:endParaRPr lang="en-GB"/>
          </a:p>
        </p:txBody>
      </p:sp>
    </p:spTree>
    <p:extLst>
      <p:ext uri="{BB962C8B-B14F-4D97-AF65-F5344CB8AC3E}">
        <p14:creationId xmlns:p14="http://schemas.microsoft.com/office/powerpoint/2010/main" val="600861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62640-66EC-AFC3-F1DC-6E7193DE0AC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603F9B3-3BC4-ACCC-8140-29C4FFF4B9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909013-C538-34A3-5031-9A6D06E10A4F}"/>
              </a:ext>
            </a:extLst>
          </p:cNvPr>
          <p:cNvSpPr>
            <a:spLocks noGrp="1"/>
          </p:cNvSpPr>
          <p:nvPr>
            <p:ph type="dt" sz="half" idx="10"/>
          </p:nvPr>
        </p:nvSpPr>
        <p:spPr/>
        <p:txBody>
          <a:bodyPr/>
          <a:lstStyle/>
          <a:p>
            <a:fld id="{E98D5A4C-9729-4281-B09E-B6B89666C9AC}" type="datetimeFigureOut">
              <a:rPr lang="en-GB" smtClean="0"/>
              <a:t>24/04/2025</a:t>
            </a:fld>
            <a:endParaRPr lang="en-GB"/>
          </a:p>
        </p:txBody>
      </p:sp>
      <p:sp>
        <p:nvSpPr>
          <p:cNvPr id="5" name="Footer Placeholder 4">
            <a:extLst>
              <a:ext uri="{FF2B5EF4-FFF2-40B4-BE49-F238E27FC236}">
                <a16:creationId xmlns:a16="http://schemas.microsoft.com/office/drawing/2014/main" id="{54FC113B-DAE9-9AE1-2BC5-A1F76600FD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FED116-0F89-CB68-D355-26412A0E4B95}"/>
              </a:ext>
            </a:extLst>
          </p:cNvPr>
          <p:cNvSpPr>
            <a:spLocks noGrp="1"/>
          </p:cNvSpPr>
          <p:nvPr>
            <p:ph type="sldNum" sz="quarter" idx="12"/>
          </p:nvPr>
        </p:nvSpPr>
        <p:spPr/>
        <p:txBody>
          <a:bodyPr/>
          <a:lstStyle/>
          <a:p>
            <a:fld id="{7D248549-F7C0-4D4C-94A1-49FFEA0D167B}" type="slidenum">
              <a:rPr lang="en-GB" smtClean="0"/>
              <a:t>‹#›</a:t>
            </a:fld>
            <a:endParaRPr lang="en-GB"/>
          </a:p>
        </p:txBody>
      </p:sp>
    </p:spTree>
    <p:extLst>
      <p:ext uri="{BB962C8B-B14F-4D97-AF65-F5344CB8AC3E}">
        <p14:creationId xmlns:p14="http://schemas.microsoft.com/office/powerpoint/2010/main" val="807348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EE4A90-524C-82F4-405F-0108AA62FFF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755BAE3-36BC-A546-A8CF-81E977A0869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E6572BD-0815-C6DE-5C47-E85EDEE6390D}"/>
              </a:ext>
            </a:extLst>
          </p:cNvPr>
          <p:cNvSpPr>
            <a:spLocks noGrp="1"/>
          </p:cNvSpPr>
          <p:nvPr>
            <p:ph type="dt" sz="half" idx="10"/>
          </p:nvPr>
        </p:nvSpPr>
        <p:spPr/>
        <p:txBody>
          <a:bodyPr/>
          <a:lstStyle/>
          <a:p>
            <a:fld id="{E98D5A4C-9729-4281-B09E-B6B89666C9AC}" type="datetimeFigureOut">
              <a:rPr lang="en-GB" smtClean="0"/>
              <a:t>24/04/2025</a:t>
            </a:fld>
            <a:endParaRPr lang="en-GB"/>
          </a:p>
        </p:txBody>
      </p:sp>
      <p:sp>
        <p:nvSpPr>
          <p:cNvPr id="5" name="Footer Placeholder 4">
            <a:extLst>
              <a:ext uri="{FF2B5EF4-FFF2-40B4-BE49-F238E27FC236}">
                <a16:creationId xmlns:a16="http://schemas.microsoft.com/office/drawing/2014/main" id="{E34D32B1-037E-F36A-192E-92849623E19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A8F4534-C95E-DB45-4AEC-CBB198A4E12D}"/>
              </a:ext>
            </a:extLst>
          </p:cNvPr>
          <p:cNvSpPr>
            <a:spLocks noGrp="1"/>
          </p:cNvSpPr>
          <p:nvPr>
            <p:ph type="sldNum" sz="quarter" idx="12"/>
          </p:nvPr>
        </p:nvSpPr>
        <p:spPr/>
        <p:txBody>
          <a:bodyPr/>
          <a:lstStyle/>
          <a:p>
            <a:fld id="{7D248549-F7C0-4D4C-94A1-49FFEA0D167B}" type="slidenum">
              <a:rPr lang="en-GB" smtClean="0"/>
              <a:t>‹#›</a:t>
            </a:fld>
            <a:endParaRPr lang="en-GB"/>
          </a:p>
        </p:txBody>
      </p:sp>
    </p:spTree>
    <p:extLst>
      <p:ext uri="{BB962C8B-B14F-4D97-AF65-F5344CB8AC3E}">
        <p14:creationId xmlns:p14="http://schemas.microsoft.com/office/powerpoint/2010/main" val="1125327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DAE46-65E2-6993-D4B2-09CDDAA46AE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93B764E-45F0-211E-3EAB-9F7DF1E3AE0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AC02761-8A72-EFC5-0CA7-F253B40DF196}"/>
              </a:ext>
            </a:extLst>
          </p:cNvPr>
          <p:cNvSpPr>
            <a:spLocks noGrp="1"/>
          </p:cNvSpPr>
          <p:nvPr>
            <p:ph type="dt" sz="half" idx="10"/>
          </p:nvPr>
        </p:nvSpPr>
        <p:spPr/>
        <p:txBody>
          <a:bodyPr/>
          <a:lstStyle/>
          <a:p>
            <a:fld id="{E98D5A4C-9729-4281-B09E-B6B89666C9AC}" type="datetimeFigureOut">
              <a:rPr lang="en-GB" smtClean="0"/>
              <a:t>24/04/2025</a:t>
            </a:fld>
            <a:endParaRPr lang="en-GB"/>
          </a:p>
        </p:txBody>
      </p:sp>
      <p:sp>
        <p:nvSpPr>
          <p:cNvPr id="5" name="Footer Placeholder 4">
            <a:extLst>
              <a:ext uri="{FF2B5EF4-FFF2-40B4-BE49-F238E27FC236}">
                <a16:creationId xmlns:a16="http://schemas.microsoft.com/office/drawing/2014/main" id="{8C940857-949C-59CE-4DEC-8A51366B9E5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7C9036-DA17-4D95-BDA0-8E07FF7CAB0A}"/>
              </a:ext>
            </a:extLst>
          </p:cNvPr>
          <p:cNvSpPr>
            <a:spLocks noGrp="1"/>
          </p:cNvSpPr>
          <p:nvPr>
            <p:ph type="sldNum" sz="quarter" idx="12"/>
          </p:nvPr>
        </p:nvSpPr>
        <p:spPr/>
        <p:txBody>
          <a:bodyPr/>
          <a:lstStyle/>
          <a:p>
            <a:fld id="{7D248549-F7C0-4D4C-94A1-49FFEA0D167B}" type="slidenum">
              <a:rPr lang="en-GB" smtClean="0"/>
              <a:t>‹#›</a:t>
            </a:fld>
            <a:endParaRPr lang="en-GB"/>
          </a:p>
        </p:txBody>
      </p:sp>
    </p:spTree>
    <p:extLst>
      <p:ext uri="{BB962C8B-B14F-4D97-AF65-F5344CB8AC3E}">
        <p14:creationId xmlns:p14="http://schemas.microsoft.com/office/powerpoint/2010/main" val="259947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4A58A-7B93-66E5-9E91-29B48555EE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03ADB3F-F18F-067D-5DA1-8630AD5976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5856CF-D610-1D0A-7933-65F447E761CE}"/>
              </a:ext>
            </a:extLst>
          </p:cNvPr>
          <p:cNvSpPr>
            <a:spLocks noGrp="1"/>
          </p:cNvSpPr>
          <p:nvPr>
            <p:ph type="dt" sz="half" idx="10"/>
          </p:nvPr>
        </p:nvSpPr>
        <p:spPr/>
        <p:txBody>
          <a:bodyPr/>
          <a:lstStyle/>
          <a:p>
            <a:fld id="{E98D5A4C-9729-4281-B09E-B6B89666C9AC}" type="datetimeFigureOut">
              <a:rPr lang="en-GB" smtClean="0"/>
              <a:t>24/04/2025</a:t>
            </a:fld>
            <a:endParaRPr lang="en-GB"/>
          </a:p>
        </p:txBody>
      </p:sp>
      <p:sp>
        <p:nvSpPr>
          <p:cNvPr id="5" name="Footer Placeholder 4">
            <a:extLst>
              <a:ext uri="{FF2B5EF4-FFF2-40B4-BE49-F238E27FC236}">
                <a16:creationId xmlns:a16="http://schemas.microsoft.com/office/drawing/2014/main" id="{2E5D75FC-3E71-F1E4-671D-FA976BA297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9C84F53-7DEE-8C8D-6CC8-3BAE33B3F10D}"/>
              </a:ext>
            </a:extLst>
          </p:cNvPr>
          <p:cNvSpPr>
            <a:spLocks noGrp="1"/>
          </p:cNvSpPr>
          <p:nvPr>
            <p:ph type="sldNum" sz="quarter" idx="12"/>
          </p:nvPr>
        </p:nvSpPr>
        <p:spPr/>
        <p:txBody>
          <a:bodyPr/>
          <a:lstStyle/>
          <a:p>
            <a:fld id="{7D248549-F7C0-4D4C-94A1-49FFEA0D167B}" type="slidenum">
              <a:rPr lang="en-GB" smtClean="0"/>
              <a:t>‹#›</a:t>
            </a:fld>
            <a:endParaRPr lang="en-GB"/>
          </a:p>
        </p:txBody>
      </p:sp>
    </p:spTree>
    <p:extLst>
      <p:ext uri="{BB962C8B-B14F-4D97-AF65-F5344CB8AC3E}">
        <p14:creationId xmlns:p14="http://schemas.microsoft.com/office/powerpoint/2010/main" val="700357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45562-92E0-AC87-0699-8F6C41B348C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B75A530-BD7D-AEFB-963B-468F261F062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4640636-CA34-176D-0E98-A8501B6464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8D4F252-590D-D80A-A8B9-B9FD076FAD0E}"/>
              </a:ext>
            </a:extLst>
          </p:cNvPr>
          <p:cNvSpPr>
            <a:spLocks noGrp="1"/>
          </p:cNvSpPr>
          <p:nvPr>
            <p:ph type="dt" sz="half" idx="10"/>
          </p:nvPr>
        </p:nvSpPr>
        <p:spPr/>
        <p:txBody>
          <a:bodyPr/>
          <a:lstStyle/>
          <a:p>
            <a:fld id="{E98D5A4C-9729-4281-B09E-B6B89666C9AC}" type="datetimeFigureOut">
              <a:rPr lang="en-GB" smtClean="0"/>
              <a:t>24/04/2025</a:t>
            </a:fld>
            <a:endParaRPr lang="en-GB"/>
          </a:p>
        </p:txBody>
      </p:sp>
      <p:sp>
        <p:nvSpPr>
          <p:cNvPr id="6" name="Footer Placeholder 5">
            <a:extLst>
              <a:ext uri="{FF2B5EF4-FFF2-40B4-BE49-F238E27FC236}">
                <a16:creationId xmlns:a16="http://schemas.microsoft.com/office/drawing/2014/main" id="{CBA70113-2B6D-6261-8929-806C1AB0991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030F8EB-665C-83DA-FDF7-09DE0FED7784}"/>
              </a:ext>
            </a:extLst>
          </p:cNvPr>
          <p:cNvSpPr>
            <a:spLocks noGrp="1"/>
          </p:cNvSpPr>
          <p:nvPr>
            <p:ph type="sldNum" sz="quarter" idx="12"/>
          </p:nvPr>
        </p:nvSpPr>
        <p:spPr/>
        <p:txBody>
          <a:bodyPr/>
          <a:lstStyle/>
          <a:p>
            <a:fld id="{7D248549-F7C0-4D4C-94A1-49FFEA0D167B}" type="slidenum">
              <a:rPr lang="en-GB" smtClean="0"/>
              <a:t>‹#›</a:t>
            </a:fld>
            <a:endParaRPr lang="en-GB"/>
          </a:p>
        </p:txBody>
      </p:sp>
    </p:spTree>
    <p:extLst>
      <p:ext uri="{BB962C8B-B14F-4D97-AF65-F5344CB8AC3E}">
        <p14:creationId xmlns:p14="http://schemas.microsoft.com/office/powerpoint/2010/main" val="1284329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822AD-57E2-47E8-D5B4-21D2CD3BE10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F5F42A4-C564-B16B-5ABB-CD88414282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8C570CD-25AB-C65E-12B8-3A8FE3E843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A646233-A08B-632A-B5C4-3FDA99180D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3A72BB-5513-05A2-30AC-D825D96BFB2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CBAA8F3-03E6-E8FD-189E-10459E0F3345}"/>
              </a:ext>
            </a:extLst>
          </p:cNvPr>
          <p:cNvSpPr>
            <a:spLocks noGrp="1"/>
          </p:cNvSpPr>
          <p:nvPr>
            <p:ph type="dt" sz="half" idx="10"/>
          </p:nvPr>
        </p:nvSpPr>
        <p:spPr/>
        <p:txBody>
          <a:bodyPr/>
          <a:lstStyle/>
          <a:p>
            <a:fld id="{E98D5A4C-9729-4281-B09E-B6B89666C9AC}" type="datetimeFigureOut">
              <a:rPr lang="en-GB" smtClean="0"/>
              <a:t>24/04/2025</a:t>
            </a:fld>
            <a:endParaRPr lang="en-GB"/>
          </a:p>
        </p:txBody>
      </p:sp>
      <p:sp>
        <p:nvSpPr>
          <p:cNvPr id="8" name="Footer Placeholder 7">
            <a:extLst>
              <a:ext uri="{FF2B5EF4-FFF2-40B4-BE49-F238E27FC236}">
                <a16:creationId xmlns:a16="http://schemas.microsoft.com/office/drawing/2014/main" id="{33E6F8EC-75AF-07CE-55E5-7F949008208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01275FD-A2C6-0CE4-0366-14CBB3CC5114}"/>
              </a:ext>
            </a:extLst>
          </p:cNvPr>
          <p:cNvSpPr>
            <a:spLocks noGrp="1"/>
          </p:cNvSpPr>
          <p:nvPr>
            <p:ph type="sldNum" sz="quarter" idx="12"/>
          </p:nvPr>
        </p:nvSpPr>
        <p:spPr/>
        <p:txBody>
          <a:bodyPr/>
          <a:lstStyle/>
          <a:p>
            <a:fld id="{7D248549-F7C0-4D4C-94A1-49FFEA0D167B}" type="slidenum">
              <a:rPr lang="en-GB" smtClean="0"/>
              <a:t>‹#›</a:t>
            </a:fld>
            <a:endParaRPr lang="en-GB"/>
          </a:p>
        </p:txBody>
      </p:sp>
    </p:spTree>
    <p:extLst>
      <p:ext uri="{BB962C8B-B14F-4D97-AF65-F5344CB8AC3E}">
        <p14:creationId xmlns:p14="http://schemas.microsoft.com/office/powerpoint/2010/main" val="2027576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438D2-C403-1F55-8618-B6317E73DBC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DFC53F0-68EC-2672-BB6C-4213F6925F3C}"/>
              </a:ext>
            </a:extLst>
          </p:cNvPr>
          <p:cNvSpPr>
            <a:spLocks noGrp="1"/>
          </p:cNvSpPr>
          <p:nvPr>
            <p:ph type="dt" sz="half" idx="10"/>
          </p:nvPr>
        </p:nvSpPr>
        <p:spPr/>
        <p:txBody>
          <a:bodyPr/>
          <a:lstStyle/>
          <a:p>
            <a:fld id="{E98D5A4C-9729-4281-B09E-B6B89666C9AC}" type="datetimeFigureOut">
              <a:rPr lang="en-GB" smtClean="0"/>
              <a:t>24/04/2025</a:t>
            </a:fld>
            <a:endParaRPr lang="en-GB"/>
          </a:p>
        </p:txBody>
      </p:sp>
      <p:sp>
        <p:nvSpPr>
          <p:cNvPr id="4" name="Footer Placeholder 3">
            <a:extLst>
              <a:ext uri="{FF2B5EF4-FFF2-40B4-BE49-F238E27FC236}">
                <a16:creationId xmlns:a16="http://schemas.microsoft.com/office/drawing/2014/main" id="{84CA64CB-776B-BB0A-8D01-AA98F1AF308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403900D-9A9A-9F7F-EB73-2ADCBB885A50}"/>
              </a:ext>
            </a:extLst>
          </p:cNvPr>
          <p:cNvSpPr>
            <a:spLocks noGrp="1"/>
          </p:cNvSpPr>
          <p:nvPr>
            <p:ph type="sldNum" sz="quarter" idx="12"/>
          </p:nvPr>
        </p:nvSpPr>
        <p:spPr/>
        <p:txBody>
          <a:bodyPr/>
          <a:lstStyle/>
          <a:p>
            <a:fld id="{7D248549-F7C0-4D4C-94A1-49FFEA0D167B}" type="slidenum">
              <a:rPr lang="en-GB" smtClean="0"/>
              <a:t>‹#›</a:t>
            </a:fld>
            <a:endParaRPr lang="en-GB"/>
          </a:p>
        </p:txBody>
      </p:sp>
    </p:spTree>
    <p:extLst>
      <p:ext uri="{BB962C8B-B14F-4D97-AF65-F5344CB8AC3E}">
        <p14:creationId xmlns:p14="http://schemas.microsoft.com/office/powerpoint/2010/main" val="2926993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EC2A91-01B9-68F8-858F-A99617757CAA}"/>
              </a:ext>
            </a:extLst>
          </p:cNvPr>
          <p:cNvSpPr>
            <a:spLocks noGrp="1"/>
          </p:cNvSpPr>
          <p:nvPr>
            <p:ph type="dt" sz="half" idx="10"/>
          </p:nvPr>
        </p:nvSpPr>
        <p:spPr/>
        <p:txBody>
          <a:bodyPr/>
          <a:lstStyle/>
          <a:p>
            <a:fld id="{E98D5A4C-9729-4281-B09E-B6B89666C9AC}" type="datetimeFigureOut">
              <a:rPr lang="en-GB" smtClean="0"/>
              <a:t>24/04/2025</a:t>
            </a:fld>
            <a:endParaRPr lang="en-GB"/>
          </a:p>
        </p:txBody>
      </p:sp>
      <p:sp>
        <p:nvSpPr>
          <p:cNvPr id="3" name="Footer Placeholder 2">
            <a:extLst>
              <a:ext uri="{FF2B5EF4-FFF2-40B4-BE49-F238E27FC236}">
                <a16:creationId xmlns:a16="http://schemas.microsoft.com/office/drawing/2014/main" id="{5B4F7533-DD3F-1A58-A15A-B33249A99C3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C847198-492F-EC6B-EE6B-6EB7597E55D8}"/>
              </a:ext>
            </a:extLst>
          </p:cNvPr>
          <p:cNvSpPr>
            <a:spLocks noGrp="1"/>
          </p:cNvSpPr>
          <p:nvPr>
            <p:ph type="sldNum" sz="quarter" idx="12"/>
          </p:nvPr>
        </p:nvSpPr>
        <p:spPr/>
        <p:txBody>
          <a:bodyPr/>
          <a:lstStyle/>
          <a:p>
            <a:fld id="{7D248549-F7C0-4D4C-94A1-49FFEA0D167B}" type="slidenum">
              <a:rPr lang="en-GB" smtClean="0"/>
              <a:t>‹#›</a:t>
            </a:fld>
            <a:endParaRPr lang="en-GB"/>
          </a:p>
        </p:txBody>
      </p:sp>
    </p:spTree>
    <p:extLst>
      <p:ext uri="{BB962C8B-B14F-4D97-AF65-F5344CB8AC3E}">
        <p14:creationId xmlns:p14="http://schemas.microsoft.com/office/powerpoint/2010/main" val="1232080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D2E26-1162-F3A7-9362-E07CE717E5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A218821-E5A0-4364-D606-885B205590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4BBE7CD-7A98-63B4-9881-904187FD2C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5F6CF2-BEF9-106E-542D-34E89DB82C55}"/>
              </a:ext>
            </a:extLst>
          </p:cNvPr>
          <p:cNvSpPr>
            <a:spLocks noGrp="1"/>
          </p:cNvSpPr>
          <p:nvPr>
            <p:ph type="dt" sz="half" idx="10"/>
          </p:nvPr>
        </p:nvSpPr>
        <p:spPr/>
        <p:txBody>
          <a:bodyPr/>
          <a:lstStyle/>
          <a:p>
            <a:fld id="{E98D5A4C-9729-4281-B09E-B6B89666C9AC}" type="datetimeFigureOut">
              <a:rPr lang="en-GB" smtClean="0"/>
              <a:t>24/04/2025</a:t>
            </a:fld>
            <a:endParaRPr lang="en-GB"/>
          </a:p>
        </p:txBody>
      </p:sp>
      <p:sp>
        <p:nvSpPr>
          <p:cNvPr id="6" name="Footer Placeholder 5">
            <a:extLst>
              <a:ext uri="{FF2B5EF4-FFF2-40B4-BE49-F238E27FC236}">
                <a16:creationId xmlns:a16="http://schemas.microsoft.com/office/drawing/2014/main" id="{7C07C08A-C746-3EE5-BA9A-4A3DC25F446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17F24BE-E663-597F-11C1-7B9F33D0B322}"/>
              </a:ext>
            </a:extLst>
          </p:cNvPr>
          <p:cNvSpPr>
            <a:spLocks noGrp="1"/>
          </p:cNvSpPr>
          <p:nvPr>
            <p:ph type="sldNum" sz="quarter" idx="12"/>
          </p:nvPr>
        </p:nvSpPr>
        <p:spPr/>
        <p:txBody>
          <a:bodyPr/>
          <a:lstStyle/>
          <a:p>
            <a:fld id="{7D248549-F7C0-4D4C-94A1-49FFEA0D167B}" type="slidenum">
              <a:rPr lang="en-GB" smtClean="0"/>
              <a:t>‹#›</a:t>
            </a:fld>
            <a:endParaRPr lang="en-GB"/>
          </a:p>
        </p:txBody>
      </p:sp>
    </p:spTree>
    <p:extLst>
      <p:ext uri="{BB962C8B-B14F-4D97-AF65-F5344CB8AC3E}">
        <p14:creationId xmlns:p14="http://schemas.microsoft.com/office/powerpoint/2010/main" val="4112172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63D76-BEB0-28FF-C9EC-FCFD21B6D9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1828C9C-6554-27D1-5530-A9C8A16F03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34CE2D0-0F24-261D-07C2-90ECC2E735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7E20C9-E790-5566-7EC0-C5EBAB755152}"/>
              </a:ext>
            </a:extLst>
          </p:cNvPr>
          <p:cNvSpPr>
            <a:spLocks noGrp="1"/>
          </p:cNvSpPr>
          <p:nvPr>
            <p:ph type="dt" sz="half" idx="10"/>
          </p:nvPr>
        </p:nvSpPr>
        <p:spPr/>
        <p:txBody>
          <a:bodyPr/>
          <a:lstStyle/>
          <a:p>
            <a:fld id="{E98D5A4C-9729-4281-B09E-B6B89666C9AC}" type="datetimeFigureOut">
              <a:rPr lang="en-GB" smtClean="0"/>
              <a:t>24/04/2025</a:t>
            </a:fld>
            <a:endParaRPr lang="en-GB"/>
          </a:p>
        </p:txBody>
      </p:sp>
      <p:sp>
        <p:nvSpPr>
          <p:cNvPr id="6" name="Footer Placeholder 5">
            <a:extLst>
              <a:ext uri="{FF2B5EF4-FFF2-40B4-BE49-F238E27FC236}">
                <a16:creationId xmlns:a16="http://schemas.microsoft.com/office/drawing/2014/main" id="{5B96CEFD-C6F0-4A94-CA65-498756F266C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0B29B5C-9EB5-E62C-1CFA-33429ABAE12C}"/>
              </a:ext>
            </a:extLst>
          </p:cNvPr>
          <p:cNvSpPr>
            <a:spLocks noGrp="1"/>
          </p:cNvSpPr>
          <p:nvPr>
            <p:ph type="sldNum" sz="quarter" idx="12"/>
          </p:nvPr>
        </p:nvSpPr>
        <p:spPr/>
        <p:txBody>
          <a:bodyPr/>
          <a:lstStyle/>
          <a:p>
            <a:fld id="{7D248549-F7C0-4D4C-94A1-49FFEA0D167B}" type="slidenum">
              <a:rPr lang="en-GB" smtClean="0"/>
              <a:t>‹#›</a:t>
            </a:fld>
            <a:endParaRPr lang="en-GB"/>
          </a:p>
        </p:txBody>
      </p:sp>
    </p:spTree>
    <p:extLst>
      <p:ext uri="{BB962C8B-B14F-4D97-AF65-F5344CB8AC3E}">
        <p14:creationId xmlns:p14="http://schemas.microsoft.com/office/powerpoint/2010/main" val="1443491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589E46-9466-E952-2EF0-EAA208EACB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7FBD887-2D06-F003-1C63-7F33B8EA18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6599596-7D96-8CB4-9DE9-6EF1F1EB06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98D5A4C-9729-4281-B09E-B6B89666C9AC}" type="datetimeFigureOut">
              <a:rPr lang="en-GB" smtClean="0"/>
              <a:t>24/04/2025</a:t>
            </a:fld>
            <a:endParaRPr lang="en-GB"/>
          </a:p>
        </p:txBody>
      </p:sp>
      <p:sp>
        <p:nvSpPr>
          <p:cNvPr id="5" name="Footer Placeholder 4">
            <a:extLst>
              <a:ext uri="{FF2B5EF4-FFF2-40B4-BE49-F238E27FC236}">
                <a16:creationId xmlns:a16="http://schemas.microsoft.com/office/drawing/2014/main" id="{3B44716F-8AD2-7E8E-A610-4340E4B1B3B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3315930-563B-AC54-E7DC-1C5E6EC4BE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D248549-F7C0-4D4C-94A1-49FFEA0D167B}" type="slidenum">
              <a:rPr lang="en-GB" smtClean="0"/>
              <a:t>‹#›</a:t>
            </a:fld>
            <a:endParaRPr lang="en-GB"/>
          </a:p>
        </p:txBody>
      </p:sp>
    </p:spTree>
    <p:extLst>
      <p:ext uri="{BB962C8B-B14F-4D97-AF65-F5344CB8AC3E}">
        <p14:creationId xmlns:p14="http://schemas.microsoft.com/office/powerpoint/2010/main" val="10982877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doctorsoftheworld.org.uk/what-we-stand-for/advocacy/" TargetMode="External"/><Relationship Id="rId2" Type="http://schemas.openxmlformats.org/officeDocument/2006/relationships/hyperlink" Target="https://www.bma.org.uk/advice-and-support/ethics/refugees-overseas-visitors-and-vulnerable-migrants/refugee-and-asylum-seeker-patient-health-toolkit/refugees-and-asylum-seekers-entitlement-to-nhs-care#:~:text=Primary%20care,to%20access%20care%20depends%20on:" TargetMode="External"/><Relationship Id="rId1" Type="http://schemas.openxmlformats.org/officeDocument/2006/relationships/slideLayout" Target="../slideLayouts/slideLayout2.xml"/><Relationship Id="rId4" Type="http://schemas.openxmlformats.org/officeDocument/2006/relationships/hyperlink" Target="https://www.gov.uk/guidance/nhs-entitlements-migrant-health-guid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414D6-B007-3251-AF5A-8B31EDF7C9CE}"/>
              </a:ext>
            </a:extLst>
          </p:cNvPr>
          <p:cNvSpPr>
            <a:spLocks noGrp="1"/>
          </p:cNvSpPr>
          <p:nvPr>
            <p:ph type="ctrTitle"/>
          </p:nvPr>
        </p:nvSpPr>
        <p:spPr/>
        <p:txBody>
          <a:bodyPr>
            <a:normAutofit fontScale="90000"/>
          </a:bodyPr>
          <a:lstStyle/>
          <a:p>
            <a:r>
              <a:rPr lang="en-GB" dirty="0"/>
              <a:t>Capturing data on immigration status- relevance to child deaths</a:t>
            </a:r>
          </a:p>
        </p:txBody>
      </p:sp>
      <p:sp>
        <p:nvSpPr>
          <p:cNvPr id="3" name="Subtitle 2">
            <a:extLst>
              <a:ext uri="{FF2B5EF4-FFF2-40B4-BE49-F238E27FC236}">
                <a16:creationId xmlns:a16="http://schemas.microsoft.com/office/drawing/2014/main" id="{486B5B17-3A2B-9C91-2474-5809CFFB74B6}"/>
              </a:ext>
            </a:extLst>
          </p:cNvPr>
          <p:cNvSpPr>
            <a:spLocks noGrp="1"/>
          </p:cNvSpPr>
          <p:nvPr>
            <p:ph type="subTitle" idx="1"/>
          </p:nvPr>
        </p:nvSpPr>
        <p:spPr/>
        <p:txBody>
          <a:bodyPr/>
          <a:lstStyle/>
          <a:p>
            <a:r>
              <a:rPr lang="en-GB" dirty="0"/>
              <a:t>Pip McKnight</a:t>
            </a:r>
          </a:p>
        </p:txBody>
      </p:sp>
    </p:spTree>
    <p:extLst>
      <p:ext uri="{BB962C8B-B14F-4D97-AF65-F5344CB8AC3E}">
        <p14:creationId xmlns:p14="http://schemas.microsoft.com/office/powerpoint/2010/main" val="1587307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1FEDF-2C4C-DF62-197D-86BC4E79CF10}"/>
              </a:ext>
            </a:extLst>
          </p:cNvPr>
          <p:cNvSpPr>
            <a:spLocks noGrp="1"/>
          </p:cNvSpPr>
          <p:nvPr>
            <p:ph type="title"/>
          </p:nvPr>
        </p:nvSpPr>
        <p:spPr/>
        <p:txBody>
          <a:bodyPr/>
          <a:lstStyle/>
          <a:p>
            <a:r>
              <a:rPr lang="en-GB" dirty="0"/>
              <a:t>Healthy Migrant Paradox</a:t>
            </a:r>
          </a:p>
        </p:txBody>
      </p:sp>
      <p:sp>
        <p:nvSpPr>
          <p:cNvPr id="3" name="Content Placeholder 2">
            <a:extLst>
              <a:ext uri="{FF2B5EF4-FFF2-40B4-BE49-F238E27FC236}">
                <a16:creationId xmlns:a16="http://schemas.microsoft.com/office/drawing/2014/main" id="{DB0FA0B6-8FE7-3E32-0E98-6DF4DBC551EA}"/>
              </a:ext>
            </a:extLst>
          </p:cNvPr>
          <p:cNvSpPr>
            <a:spLocks noGrp="1"/>
          </p:cNvSpPr>
          <p:nvPr>
            <p:ph idx="1"/>
          </p:nvPr>
        </p:nvSpPr>
        <p:spPr/>
        <p:txBody>
          <a:bodyPr/>
          <a:lstStyle/>
          <a:p>
            <a:r>
              <a:rPr lang="en-GB" dirty="0"/>
              <a:t>Originated in observations of Latino migrants in the USA</a:t>
            </a:r>
          </a:p>
          <a:p>
            <a:r>
              <a:rPr lang="en-GB" dirty="0"/>
              <a:t>Healthiest populations migrate and arrive in receiving country in equivalent or better health than home population</a:t>
            </a:r>
          </a:p>
          <a:p>
            <a:r>
              <a:rPr lang="en-GB" dirty="0"/>
              <a:t>Health advantage deteriorates over time</a:t>
            </a:r>
          </a:p>
          <a:p>
            <a:r>
              <a:rPr lang="en-GB" dirty="0"/>
              <a:t>Explained in part through socio-economic and structural disadvantage</a:t>
            </a:r>
          </a:p>
          <a:p>
            <a:pPr marL="0" indent="0">
              <a:buNone/>
            </a:pPr>
            <a:endParaRPr lang="en-GB" dirty="0"/>
          </a:p>
          <a:p>
            <a:endParaRPr lang="en-GB" dirty="0"/>
          </a:p>
        </p:txBody>
      </p:sp>
    </p:spTree>
    <p:extLst>
      <p:ext uri="{BB962C8B-B14F-4D97-AF65-F5344CB8AC3E}">
        <p14:creationId xmlns:p14="http://schemas.microsoft.com/office/powerpoint/2010/main" val="4069036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D1BD4-33A5-2C3C-31CF-B2FF72401918}"/>
              </a:ext>
            </a:extLst>
          </p:cNvPr>
          <p:cNvSpPr>
            <a:spLocks noGrp="1"/>
          </p:cNvSpPr>
          <p:nvPr>
            <p:ph type="title"/>
          </p:nvPr>
        </p:nvSpPr>
        <p:spPr/>
        <p:txBody>
          <a:bodyPr/>
          <a:lstStyle/>
          <a:p>
            <a:r>
              <a:rPr lang="en-GB" dirty="0"/>
              <a:t>Asylum seeker, refugee or migrant?</a:t>
            </a:r>
          </a:p>
        </p:txBody>
      </p:sp>
      <p:sp>
        <p:nvSpPr>
          <p:cNvPr id="3" name="Text Placeholder 2">
            <a:extLst>
              <a:ext uri="{FF2B5EF4-FFF2-40B4-BE49-F238E27FC236}">
                <a16:creationId xmlns:a16="http://schemas.microsoft.com/office/drawing/2014/main" id="{703346B9-BF90-810E-5147-9E5D44904683}"/>
              </a:ext>
            </a:extLst>
          </p:cNvPr>
          <p:cNvSpPr>
            <a:spLocks noGrp="1"/>
          </p:cNvSpPr>
          <p:nvPr>
            <p:ph type="body" idx="1"/>
          </p:nvPr>
        </p:nvSpPr>
        <p:spPr/>
        <p:txBody>
          <a:bodyPr/>
          <a:lstStyle/>
          <a:p>
            <a:r>
              <a:rPr lang="en-GB" dirty="0"/>
              <a:t>Asylum Seeker</a:t>
            </a:r>
          </a:p>
        </p:txBody>
      </p:sp>
      <p:sp>
        <p:nvSpPr>
          <p:cNvPr id="4" name="Content Placeholder 3">
            <a:extLst>
              <a:ext uri="{FF2B5EF4-FFF2-40B4-BE49-F238E27FC236}">
                <a16:creationId xmlns:a16="http://schemas.microsoft.com/office/drawing/2014/main" id="{6097B379-8F5A-6DF7-301E-4ABA26F2386D}"/>
              </a:ext>
            </a:extLst>
          </p:cNvPr>
          <p:cNvSpPr>
            <a:spLocks noGrp="1"/>
          </p:cNvSpPr>
          <p:nvPr>
            <p:ph sz="half" idx="2"/>
          </p:nvPr>
        </p:nvSpPr>
        <p:spPr/>
        <p:txBody>
          <a:bodyPr>
            <a:normAutofit fontScale="85000" lnSpcReduction="20000"/>
          </a:bodyPr>
          <a:lstStyle/>
          <a:p>
            <a:r>
              <a:rPr lang="en-GB" dirty="0"/>
              <a:t>A person who has lodged an application for protection on the basis of the 1951 Refugee Convention or Article 3 of the European Convention of Human Rights</a:t>
            </a:r>
          </a:p>
          <a:p>
            <a:endParaRPr lang="en-GB" dirty="0"/>
          </a:p>
        </p:txBody>
      </p:sp>
      <p:sp>
        <p:nvSpPr>
          <p:cNvPr id="5" name="Text Placeholder 4">
            <a:extLst>
              <a:ext uri="{FF2B5EF4-FFF2-40B4-BE49-F238E27FC236}">
                <a16:creationId xmlns:a16="http://schemas.microsoft.com/office/drawing/2014/main" id="{6DB01E94-22CA-E7B5-CF1D-B03DA0853721}"/>
              </a:ext>
            </a:extLst>
          </p:cNvPr>
          <p:cNvSpPr>
            <a:spLocks noGrp="1"/>
          </p:cNvSpPr>
          <p:nvPr>
            <p:ph type="body" sz="quarter" idx="3"/>
          </p:nvPr>
        </p:nvSpPr>
        <p:spPr/>
        <p:txBody>
          <a:bodyPr/>
          <a:lstStyle/>
          <a:p>
            <a:r>
              <a:rPr lang="en-GB" dirty="0"/>
              <a:t>Refugee</a:t>
            </a:r>
          </a:p>
        </p:txBody>
      </p:sp>
      <p:sp>
        <p:nvSpPr>
          <p:cNvPr id="6" name="Content Placeholder 5">
            <a:extLst>
              <a:ext uri="{FF2B5EF4-FFF2-40B4-BE49-F238E27FC236}">
                <a16:creationId xmlns:a16="http://schemas.microsoft.com/office/drawing/2014/main" id="{8E3FDDDA-11C5-9DAD-9BC6-1C20E86270FE}"/>
              </a:ext>
            </a:extLst>
          </p:cNvPr>
          <p:cNvSpPr>
            <a:spLocks noGrp="1"/>
          </p:cNvSpPr>
          <p:nvPr>
            <p:ph sz="quarter" idx="4"/>
          </p:nvPr>
        </p:nvSpPr>
        <p:spPr/>
        <p:txBody>
          <a:bodyPr>
            <a:normAutofit fontScale="85000" lnSpcReduction="20000"/>
          </a:bodyPr>
          <a:lstStyle/>
          <a:p>
            <a:r>
              <a:rPr lang="en-GB" dirty="0"/>
              <a:t>A person who ‘owing to a well-founded fear of being persecuted for reasons of race, religion, nationality, membership of a particular social group, or political opinion, is outside the country of his nationality and is unable to or, owing to such fear, is unwilling to avail himself of the protection of that country’ (1951 Refugee Convention)</a:t>
            </a:r>
          </a:p>
          <a:p>
            <a:r>
              <a:rPr lang="en-GB" dirty="0"/>
              <a:t>Someone who has been granted refugee status</a:t>
            </a:r>
          </a:p>
          <a:p>
            <a:endParaRPr lang="en-GB" dirty="0"/>
          </a:p>
        </p:txBody>
      </p:sp>
    </p:spTree>
    <p:extLst>
      <p:ext uri="{BB962C8B-B14F-4D97-AF65-F5344CB8AC3E}">
        <p14:creationId xmlns:p14="http://schemas.microsoft.com/office/powerpoint/2010/main" val="1924672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52ACD-9BA5-C8C0-B176-36B878AF15A2}"/>
              </a:ext>
            </a:extLst>
          </p:cNvPr>
          <p:cNvSpPr>
            <a:spLocks noGrp="1"/>
          </p:cNvSpPr>
          <p:nvPr>
            <p:ph type="title"/>
          </p:nvPr>
        </p:nvSpPr>
        <p:spPr/>
        <p:txBody>
          <a:bodyPr/>
          <a:lstStyle/>
          <a:p>
            <a:r>
              <a:rPr lang="en-GB" dirty="0"/>
              <a:t>Migrant</a:t>
            </a:r>
          </a:p>
        </p:txBody>
      </p:sp>
      <p:sp>
        <p:nvSpPr>
          <p:cNvPr id="3" name="Content Placeholder 2">
            <a:extLst>
              <a:ext uri="{FF2B5EF4-FFF2-40B4-BE49-F238E27FC236}">
                <a16:creationId xmlns:a16="http://schemas.microsoft.com/office/drawing/2014/main" id="{EF9B1A70-ED4C-C4F2-638B-D3D4659D352C}"/>
              </a:ext>
            </a:extLst>
          </p:cNvPr>
          <p:cNvSpPr>
            <a:spLocks noGrp="1"/>
          </p:cNvSpPr>
          <p:nvPr>
            <p:ph idx="1"/>
          </p:nvPr>
        </p:nvSpPr>
        <p:spPr/>
        <p:txBody>
          <a:bodyPr/>
          <a:lstStyle/>
          <a:p>
            <a:r>
              <a:rPr lang="en-GB" dirty="0"/>
              <a:t>Varied definitions of the term “migrant”</a:t>
            </a:r>
          </a:p>
          <a:p>
            <a:r>
              <a:rPr lang="en-GB" dirty="0"/>
              <a:t>Often denotes intention to stay in a country temporarily or movement between countries</a:t>
            </a:r>
          </a:p>
          <a:p>
            <a:r>
              <a:rPr lang="en-GB" dirty="0"/>
              <a:t>Associated with immigration for economic reasons rather than to escape human rights abuses (</a:t>
            </a:r>
            <a:r>
              <a:rPr lang="en-GB" dirty="0" err="1"/>
              <a:t>eg</a:t>
            </a:r>
            <a:r>
              <a:rPr lang="en-GB" dirty="0"/>
              <a:t> EU migrants)</a:t>
            </a:r>
          </a:p>
          <a:p>
            <a:r>
              <a:rPr lang="en-GB" dirty="0"/>
              <a:t>Migrants subject to negative stereotyping in press and public debate (“illegal migrant”)</a:t>
            </a:r>
          </a:p>
          <a:p>
            <a:r>
              <a:rPr lang="en-GB" dirty="0"/>
              <a:t>Important distinction between migrants and asylum seekers/refugees</a:t>
            </a:r>
          </a:p>
          <a:p>
            <a:endParaRPr lang="en-GB" dirty="0"/>
          </a:p>
        </p:txBody>
      </p:sp>
    </p:spTree>
    <p:extLst>
      <p:ext uri="{BB962C8B-B14F-4D97-AF65-F5344CB8AC3E}">
        <p14:creationId xmlns:p14="http://schemas.microsoft.com/office/powerpoint/2010/main" val="1914615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EFABF-1C7B-202F-16E3-279A18F214F1}"/>
              </a:ext>
            </a:extLst>
          </p:cNvPr>
          <p:cNvSpPr>
            <a:spLocks noGrp="1"/>
          </p:cNvSpPr>
          <p:nvPr>
            <p:ph type="title"/>
          </p:nvPr>
        </p:nvSpPr>
        <p:spPr/>
        <p:txBody>
          <a:bodyPr/>
          <a:lstStyle/>
          <a:p>
            <a:r>
              <a:rPr lang="en-GB" dirty="0"/>
              <a:t>Entitlement to NHS care</a:t>
            </a:r>
          </a:p>
        </p:txBody>
      </p:sp>
      <p:sp>
        <p:nvSpPr>
          <p:cNvPr id="3" name="Content Placeholder 2">
            <a:extLst>
              <a:ext uri="{FF2B5EF4-FFF2-40B4-BE49-F238E27FC236}">
                <a16:creationId xmlns:a16="http://schemas.microsoft.com/office/drawing/2014/main" id="{9B27035A-1341-5B74-5F1D-4CB5B0522BB1}"/>
              </a:ext>
            </a:extLst>
          </p:cNvPr>
          <p:cNvSpPr>
            <a:spLocks noGrp="1"/>
          </p:cNvSpPr>
          <p:nvPr>
            <p:ph sz="half" idx="1"/>
          </p:nvPr>
        </p:nvSpPr>
        <p:spPr/>
        <p:txBody>
          <a:bodyPr>
            <a:normAutofit fontScale="85000" lnSpcReduction="20000"/>
          </a:bodyPr>
          <a:lstStyle/>
          <a:p>
            <a:pPr marL="0" indent="0">
              <a:buNone/>
            </a:pPr>
            <a:r>
              <a:rPr lang="en-GB" b="1" dirty="0"/>
              <a:t>Primary Care</a:t>
            </a:r>
          </a:p>
          <a:p>
            <a:r>
              <a:rPr lang="en-GB" dirty="0"/>
              <a:t>Free of charge for asylum seekers, refused asylum seekers and refugees </a:t>
            </a:r>
          </a:p>
          <a:p>
            <a:pPr marL="0" indent="0">
              <a:buNone/>
            </a:pPr>
            <a:r>
              <a:rPr lang="en-GB" b="1" dirty="0"/>
              <a:t>Secondary Care</a:t>
            </a:r>
          </a:p>
          <a:p>
            <a:r>
              <a:rPr lang="en-GB" dirty="0"/>
              <a:t>Full access for refugees and those with an active asylum claim</a:t>
            </a:r>
          </a:p>
          <a:p>
            <a:r>
              <a:rPr lang="en-GB" dirty="0"/>
              <a:t>NI, Scotland and Wales- full access for anyone who has made a claim for asylum</a:t>
            </a:r>
          </a:p>
          <a:p>
            <a:r>
              <a:rPr lang="en-GB" dirty="0"/>
              <a:t>England- refused asylum seekers/undocumented only entitled to immediately necessary/urgent care free of charge</a:t>
            </a:r>
          </a:p>
          <a:p>
            <a:pPr marL="0" indent="0">
              <a:buNone/>
            </a:pPr>
            <a:endParaRPr lang="en-GB" dirty="0"/>
          </a:p>
          <a:p>
            <a:pPr marL="0" indent="0">
              <a:buNone/>
            </a:pPr>
            <a:endParaRPr lang="en-GB" dirty="0"/>
          </a:p>
        </p:txBody>
      </p:sp>
      <p:sp>
        <p:nvSpPr>
          <p:cNvPr id="4" name="Content Placeholder 3">
            <a:extLst>
              <a:ext uri="{FF2B5EF4-FFF2-40B4-BE49-F238E27FC236}">
                <a16:creationId xmlns:a16="http://schemas.microsoft.com/office/drawing/2014/main" id="{293805C4-E936-03D5-6475-41E0CA96841B}"/>
              </a:ext>
            </a:extLst>
          </p:cNvPr>
          <p:cNvSpPr>
            <a:spLocks noGrp="1"/>
          </p:cNvSpPr>
          <p:nvPr>
            <p:ph sz="half" idx="2"/>
          </p:nvPr>
        </p:nvSpPr>
        <p:spPr/>
        <p:txBody>
          <a:bodyPr>
            <a:normAutofit fontScale="85000" lnSpcReduction="20000"/>
          </a:bodyPr>
          <a:lstStyle/>
          <a:p>
            <a:pPr marL="0" indent="0">
              <a:buNone/>
            </a:pPr>
            <a:r>
              <a:rPr lang="en-GB" b="1" dirty="0"/>
              <a:t>Migrants</a:t>
            </a:r>
          </a:p>
          <a:p>
            <a:r>
              <a:rPr lang="en-GB" dirty="0"/>
              <a:t>NHS treatment not classed as a ‘public fund’ and can be accessed regardless of immigration status</a:t>
            </a:r>
          </a:p>
          <a:p>
            <a:r>
              <a:rPr lang="en-GB" dirty="0"/>
              <a:t>Immigration Health Surcharge </a:t>
            </a:r>
          </a:p>
        </p:txBody>
      </p:sp>
    </p:spTree>
    <p:extLst>
      <p:ext uri="{BB962C8B-B14F-4D97-AF65-F5344CB8AC3E}">
        <p14:creationId xmlns:p14="http://schemas.microsoft.com/office/powerpoint/2010/main" val="3133441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2A586-528A-513F-0D2C-DF29A18978F5}"/>
              </a:ext>
            </a:extLst>
          </p:cNvPr>
          <p:cNvSpPr>
            <a:spLocks noGrp="1"/>
          </p:cNvSpPr>
          <p:nvPr>
            <p:ph type="title"/>
          </p:nvPr>
        </p:nvSpPr>
        <p:spPr/>
        <p:txBody>
          <a:bodyPr/>
          <a:lstStyle/>
          <a:p>
            <a:r>
              <a:rPr lang="en-GB" dirty="0"/>
              <a:t>Immigration status as a social determinant of health</a:t>
            </a:r>
          </a:p>
        </p:txBody>
      </p:sp>
      <p:graphicFrame>
        <p:nvGraphicFramePr>
          <p:cNvPr id="5" name="Content Placeholder 4">
            <a:extLst>
              <a:ext uri="{FF2B5EF4-FFF2-40B4-BE49-F238E27FC236}">
                <a16:creationId xmlns:a16="http://schemas.microsoft.com/office/drawing/2014/main" id="{B7F554E3-ECFF-560F-356F-09A32CB07622}"/>
              </a:ext>
            </a:extLst>
          </p:cNvPr>
          <p:cNvGraphicFramePr>
            <a:graphicFrameLocks noGrp="1"/>
          </p:cNvGraphicFramePr>
          <p:nvPr>
            <p:ph sz="half" idx="2"/>
          </p:nvPr>
        </p:nvGraphicFramePr>
        <p:xfrm>
          <a:off x="6172200" y="1825625"/>
          <a:ext cx="5181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Content Placeholder 5">
            <a:extLst>
              <a:ext uri="{FF2B5EF4-FFF2-40B4-BE49-F238E27FC236}">
                <a16:creationId xmlns:a16="http://schemas.microsoft.com/office/drawing/2014/main" id="{548E4375-0892-3EA4-C980-97C460BB4F92}"/>
              </a:ext>
            </a:extLst>
          </p:cNvPr>
          <p:cNvGraphicFramePr>
            <a:graphicFrameLocks noGrp="1"/>
          </p:cNvGraphicFramePr>
          <p:nvPr>
            <p:ph sz="half" idx="1"/>
          </p:nvPr>
        </p:nvGraphicFramePr>
        <p:xfrm>
          <a:off x="838200" y="1825625"/>
          <a:ext cx="5181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02181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3343A-D5C8-444D-17C6-E09594575DC0}"/>
              </a:ext>
            </a:extLst>
          </p:cNvPr>
          <p:cNvSpPr>
            <a:spLocks noGrp="1"/>
          </p:cNvSpPr>
          <p:nvPr>
            <p:ph type="title"/>
          </p:nvPr>
        </p:nvSpPr>
        <p:spPr/>
        <p:txBody>
          <a:bodyPr/>
          <a:lstStyle/>
          <a:p>
            <a:r>
              <a:rPr lang="en-GB" dirty="0"/>
              <a:t>Considering immigration status in the social environment</a:t>
            </a:r>
          </a:p>
        </p:txBody>
      </p:sp>
      <p:pic>
        <p:nvPicPr>
          <p:cNvPr id="5" name="Content Placeholder 4">
            <a:extLst>
              <a:ext uri="{FF2B5EF4-FFF2-40B4-BE49-F238E27FC236}">
                <a16:creationId xmlns:a16="http://schemas.microsoft.com/office/drawing/2014/main" id="{5FC76EBC-E206-2E0C-182C-BF1F429A98EB}"/>
              </a:ext>
            </a:extLst>
          </p:cNvPr>
          <p:cNvPicPr>
            <a:picLocks noGrp="1" noChangeAspect="1"/>
          </p:cNvPicPr>
          <p:nvPr>
            <p:ph idx="1"/>
          </p:nvPr>
        </p:nvPicPr>
        <p:blipFill>
          <a:blip r:embed="rId3"/>
          <a:stretch>
            <a:fillRect/>
          </a:stretch>
        </p:blipFill>
        <p:spPr>
          <a:xfrm>
            <a:off x="2558662" y="1825625"/>
            <a:ext cx="7074675" cy="4351338"/>
          </a:xfrm>
        </p:spPr>
      </p:pic>
    </p:spTree>
    <p:extLst>
      <p:ext uri="{BB962C8B-B14F-4D97-AF65-F5344CB8AC3E}">
        <p14:creationId xmlns:p14="http://schemas.microsoft.com/office/powerpoint/2010/main" val="3564005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DF80A-FA53-6857-14DE-C76BE330C859}"/>
              </a:ext>
            </a:extLst>
          </p:cNvPr>
          <p:cNvSpPr>
            <a:spLocks noGrp="1"/>
          </p:cNvSpPr>
          <p:nvPr>
            <p:ph type="title"/>
          </p:nvPr>
        </p:nvSpPr>
        <p:spPr/>
        <p:txBody>
          <a:bodyPr/>
          <a:lstStyle/>
          <a:p>
            <a:r>
              <a:rPr lang="en-GB" dirty="0"/>
              <a:t>Considering deprivation caused by immigration status</a:t>
            </a:r>
          </a:p>
        </p:txBody>
      </p:sp>
      <p:pic>
        <p:nvPicPr>
          <p:cNvPr id="5" name="Content Placeholder 4">
            <a:extLst>
              <a:ext uri="{FF2B5EF4-FFF2-40B4-BE49-F238E27FC236}">
                <a16:creationId xmlns:a16="http://schemas.microsoft.com/office/drawing/2014/main" id="{36DC648F-B1F1-6E42-8D17-0853FC5AC0D5}"/>
              </a:ext>
            </a:extLst>
          </p:cNvPr>
          <p:cNvPicPr>
            <a:picLocks noGrp="1" noChangeAspect="1"/>
          </p:cNvPicPr>
          <p:nvPr>
            <p:ph idx="1"/>
          </p:nvPr>
        </p:nvPicPr>
        <p:blipFill>
          <a:blip r:embed="rId3"/>
          <a:stretch>
            <a:fillRect/>
          </a:stretch>
        </p:blipFill>
        <p:spPr>
          <a:xfrm>
            <a:off x="4245431" y="1825625"/>
            <a:ext cx="3701138" cy="4351338"/>
          </a:xfrm>
        </p:spPr>
      </p:pic>
    </p:spTree>
    <p:extLst>
      <p:ext uri="{BB962C8B-B14F-4D97-AF65-F5344CB8AC3E}">
        <p14:creationId xmlns:p14="http://schemas.microsoft.com/office/powerpoint/2010/main" val="2776675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E202F-A550-CC1E-1686-FDEBC65F1863}"/>
              </a:ext>
            </a:extLst>
          </p:cNvPr>
          <p:cNvSpPr>
            <a:spLocks noGrp="1"/>
          </p:cNvSpPr>
          <p:nvPr>
            <p:ph type="title"/>
          </p:nvPr>
        </p:nvSpPr>
        <p:spPr/>
        <p:txBody>
          <a:bodyPr/>
          <a:lstStyle/>
          <a:p>
            <a:r>
              <a:rPr lang="en-GB" dirty="0"/>
              <a:t>Be informed</a:t>
            </a:r>
          </a:p>
        </p:txBody>
      </p:sp>
      <p:sp>
        <p:nvSpPr>
          <p:cNvPr id="3" name="Content Placeholder 2">
            <a:extLst>
              <a:ext uri="{FF2B5EF4-FFF2-40B4-BE49-F238E27FC236}">
                <a16:creationId xmlns:a16="http://schemas.microsoft.com/office/drawing/2014/main" id="{2E45564D-694B-B8E0-D93B-BDBAA6666D16}"/>
              </a:ext>
            </a:extLst>
          </p:cNvPr>
          <p:cNvSpPr>
            <a:spLocks noGrp="1"/>
          </p:cNvSpPr>
          <p:nvPr>
            <p:ph idx="1"/>
          </p:nvPr>
        </p:nvSpPr>
        <p:spPr/>
        <p:txBody>
          <a:bodyPr>
            <a:normAutofit fontScale="92500" lnSpcReduction="10000"/>
          </a:bodyPr>
          <a:lstStyle/>
          <a:p>
            <a:r>
              <a:rPr lang="en-GB" dirty="0"/>
              <a:t>Understand differences in immigration and rights, entitlements and restrictions</a:t>
            </a:r>
          </a:p>
          <a:p>
            <a:r>
              <a:rPr lang="en-GB" dirty="0"/>
              <a:t>Understand charging regimes and wider context influencing decision-making and access to health services</a:t>
            </a:r>
          </a:p>
          <a:p>
            <a:r>
              <a:rPr lang="en-GB" dirty="0"/>
              <a:t>Don’t be afraid of asking but ensure patients understand why and how information will be used</a:t>
            </a:r>
          </a:p>
          <a:p>
            <a:pPr marL="0" indent="0">
              <a:buNone/>
            </a:pPr>
            <a:r>
              <a:rPr lang="en-GB" dirty="0"/>
              <a:t>More information:</a:t>
            </a:r>
          </a:p>
          <a:p>
            <a:pPr marL="0" indent="0">
              <a:buNone/>
            </a:pPr>
            <a:r>
              <a:rPr lang="en-GB" dirty="0">
                <a:hlinkClick r:id="rId2"/>
              </a:rPr>
              <a:t>BMA Refugee and Asylum Seeker Toolkit</a:t>
            </a:r>
            <a:endParaRPr lang="en-GB" dirty="0"/>
          </a:p>
          <a:p>
            <a:pPr marL="0" indent="0">
              <a:buNone/>
            </a:pPr>
            <a:r>
              <a:rPr lang="en-GB" dirty="0">
                <a:hlinkClick r:id="rId3"/>
              </a:rPr>
              <a:t>Doctors of the World</a:t>
            </a:r>
            <a:endParaRPr lang="en-GB" dirty="0"/>
          </a:p>
          <a:p>
            <a:pPr marL="0" indent="0">
              <a:buNone/>
            </a:pPr>
            <a:r>
              <a:rPr lang="en-GB" dirty="0">
                <a:hlinkClick r:id="rId4"/>
              </a:rPr>
              <a:t>Migrant Health Guide (GOV.UK)</a:t>
            </a:r>
            <a:endParaRPr lang="en-GB" dirty="0"/>
          </a:p>
        </p:txBody>
      </p:sp>
    </p:spTree>
    <p:extLst>
      <p:ext uri="{BB962C8B-B14F-4D97-AF65-F5344CB8AC3E}">
        <p14:creationId xmlns:p14="http://schemas.microsoft.com/office/powerpoint/2010/main" val="12846789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490</Words>
  <Application>Microsoft Office PowerPoint</Application>
  <PresentationFormat>Widescreen</PresentationFormat>
  <Paragraphs>58</Paragraphs>
  <Slides>9</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Capturing data on immigration status- relevance to child deaths</vt:lpstr>
      <vt:lpstr>Healthy Migrant Paradox</vt:lpstr>
      <vt:lpstr>Asylum seeker, refugee or migrant?</vt:lpstr>
      <vt:lpstr>Migrant</vt:lpstr>
      <vt:lpstr>Entitlement to NHS care</vt:lpstr>
      <vt:lpstr>Immigration status as a social determinant of health</vt:lpstr>
      <vt:lpstr>Considering immigration status in the social environment</vt:lpstr>
      <vt:lpstr>Considering deprivation caused by immigration status</vt:lpstr>
      <vt:lpstr>Be informed</vt:lpstr>
    </vt:vector>
  </TitlesOfParts>
  <Company>University of Birmingham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Pip McKnight (Social Policy, Sociology and Criminology)</dc:creator>
  <cp:lastModifiedBy>Gaja Wright</cp:lastModifiedBy>
  <cp:revision>2</cp:revision>
  <dcterms:created xsi:type="dcterms:W3CDTF">2025-03-25T10:40:36Z</dcterms:created>
  <dcterms:modified xsi:type="dcterms:W3CDTF">2025-04-24T07:52:46Z</dcterms:modified>
</cp:coreProperties>
</file>