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4"/>
  </p:notesMasterIdLst>
  <p:handoutMasterIdLst>
    <p:handoutMasterId r:id="rId25"/>
  </p:handoutMasterIdLst>
  <p:sldIdLst>
    <p:sldId id="279" r:id="rId2"/>
    <p:sldId id="263" r:id="rId3"/>
    <p:sldId id="289" r:id="rId4"/>
    <p:sldId id="281" r:id="rId5"/>
    <p:sldId id="282" r:id="rId6"/>
    <p:sldId id="292" r:id="rId7"/>
    <p:sldId id="293" r:id="rId8"/>
    <p:sldId id="294" r:id="rId9"/>
    <p:sldId id="295" r:id="rId10"/>
    <p:sldId id="296" r:id="rId11"/>
    <p:sldId id="297" r:id="rId12"/>
    <p:sldId id="285" r:id="rId13"/>
    <p:sldId id="280" r:id="rId14"/>
    <p:sldId id="286" r:id="rId15"/>
    <p:sldId id="287" r:id="rId16"/>
    <p:sldId id="284" r:id="rId17"/>
    <p:sldId id="288" r:id="rId18"/>
    <p:sldId id="290" r:id="rId19"/>
    <p:sldId id="291" r:id="rId20"/>
    <p:sldId id="298" r:id="rId21"/>
    <p:sldId id="278" r:id="rId22"/>
    <p:sldId id="299"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263"/>
    <a:srgbClr val="0E809A"/>
    <a:srgbClr val="F3B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D369D-01B9-45FE-987F-C664F73F45D5}" v="26" dt="2024-10-22T13:36:24.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432" autoAdjust="0"/>
  </p:normalViewPr>
  <p:slideViewPr>
    <p:cSldViewPr>
      <p:cViewPr varScale="1">
        <p:scale>
          <a:sx n="60" d="100"/>
          <a:sy n="60" d="100"/>
        </p:scale>
        <p:origin x="1484"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en Emmett" userId="9d68c88d-a6fe-461e-a812-b483c308a9d0" providerId="ADAL" clId="{3D4D369D-01B9-45FE-987F-C664F73F45D5}"/>
    <pc:docChg chg="undo redo custSel addSld modSld">
      <pc:chgData name="Rowen Emmett" userId="9d68c88d-a6fe-461e-a812-b483c308a9d0" providerId="ADAL" clId="{3D4D369D-01B9-45FE-987F-C664F73F45D5}" dt="2024-10-22T13:36:39.777" v="1274" actId="207"/>
      <pc:docMkLst>
        <pc:docMk/>
      </pc:docMkLst>
      <pc:sldChg chg="modSp mod">
        <pc:chgData name="Rowen Emmett" userId="9d68c88d-a6fe-461e-a812-b483c308a9d0" providerId="ADAL" clId="{3D4D369D-01B9-45FE-987F-C664F73F45D5}" dt="2024-10-22T13:02:59.629" v="793" actId="20577"/>
        <pc:sldMkLst>
          <pc:docMk/>
          <pc:sldMk cId="1909087285" sldId="280"/>
        </pc:sldMkLst>
        <pc:spChg chg="mod">
          <ac:chgData name="Rowen Emmett" userId="9d68c88d-a6fe-461e-a812-b483c308a9d0" providerId="ADAL" clId="{3D4D369D-01B9-45FE-987F-C664F73F45D5}" dt="2024-10-22T13:02:59.629" v="793" actId="20577"/>
          <ac:spMkLst>
            <pc:docMk/>
            <pc:sldMk cId="1909087285" sldId="280"/>
            <ac:spMk id="17" creationId="{5D761AFD-1C60-33B3-82CD-4D0FC112EDA8}"/>
          </ac:spMkLst>
        </pc:spChg>
      </pc:sldChg>
      <pc:sldChg chg="modSp mod">
        <pc:chgData name="Rowen Emmett" userId="9d68c88d-a6fe-461e-a812-b483c308a9d0" providerId="ADAL" clId="{3D4D369D-01B9-45FE-987F-C664F73F45D5}" dt="2024-10-22T13:35:29.564" v="1269" actId="20577"/>
        <pc:sldMkLst>
          <pc:docMk/>
          <pc:sldMk cId="576268082" sldId="290"/>
        </pc:sldMkLst>
        <pc:spChg chg="mod">
          <ac:chgData name="Rowen Emmett" userId="9d68c88d-a6fe-461e-a812-b483c308a9d0" providerId="ADAL" clId="{3D4D369D-01B9-45FE-987F-C664F73F45D5}" dt="2024-10-22T13:35:29.564" v="1269" actId="20577"/>
          <ac:spMkLst>
            <pc:docMk/>
            <pc:sldMk cId="576268082" sldId="290"/>
            <ac:spMk id="8" creationId="{00000000-0000-0000-0000-000000000000}"/>
          </ac:spMkLst>
        </pc:spChg>
      </pc:sldChg>
      <pc:sldChg chg="addSp delSp modSp add mod">
        <pc:chgData name="Rowen Emmett" userId="9d68c88d-a6fe-461e-a812-b483c308a9d0" providerId="ADAL" clId="{3D4D369D-01B9-45FE-987F-C664F73F45D5}" dt="2024-10-22T13:36:39.777" v="1274" actId="207"/>
        <pc:sldMkLst>
          <pc:docMk/>
          <pc:sldMk cId="1118463691" sldId="299"/>
        </pc:sldMkLst>
        <pc:spChg chg="del">
          <ac:chgData name="Rowen Emmett" userId="9d68c88d-a6fe-461e-a812-b483c308a9d0" providerId="ADAL" clId="{3D4D369D-01B9-45FE-987F-C664F73F45D5}" dt="2024-10-22T12:50:12.537" v="7" actId="478"/>
          <ac:spMkLst>
            <pc:docMk/>
            <pc:sldMk cId="1118463691" sldId="299"/>
            <ac:spMk id="2" creationId="{7A453204-A0C6-81BD-9588-CDA398FD881D}"/>
          </ac:spMkLst>
        </pc:spChg>
        <pc:spChg chg="del">
          <ac:chgData name="Rowen Emmett" userId="9d68c88d-a6fe-461e-a812-b483c308a9d0" providerId="ADAL" clId="{3D4D369D-01B9-45FE-987F-C664F73F45D5}" dt="2024-10-22T12:50:14.639" v="8" actId="478"/>
          <ac:spMkLst>
            <pc:docMk/>
            <pc:sldMk cId="1118463691" sldId="299"/>
            <ac:spMk id="3" creationId="{8C440FC8-2305-BF8B-927F-2F70D0FDD2BA}"/>
          </ac:spMkLst>
        </pc:spChg>
        <pc:spChg chg="add mod">
          <ac:chgData name="Rowen Emmett" userId="9d68c88d-a6fe-461e-a812-b483c308a9d0" providerId="ADAL" clId="{3D4D369D-01B9-45FE-987F-C664F73F45D5}" dt="2024-10-22T13:31:31.119" v="1092" actId="1076"/>
          <ac:spMkLst>
            <pc:docMk/>
            <pc:sldMk cId="1118463691" sldId="299"/>
            <ac:spMk id="4" creationId="{E4F07594-724A-4887-C52D-CF1A31CC22CC}"/>
          </ac:spMkLst>
        </pc:spChg>
        <pc:spChg chg="add mod">
          <ac:chgData name="Rowen Emmett" userId="9d68c88d-a6fe-461e-a812-b483c308a9d0" providerId="ADAL" clId="{3D4D369D-01B9-45FE-987F-C664F73F45D5}" dt="2024-10-22T13:34:39.811" v="1255" actId="1076"/>
          <ac:spMkLst>
            <pc:docMk/>
            <pc:sldMk cId="1118463691" sldId="299"/>
            <ac:spMk id="6" creationId="{604A6F45-5244-FBCC-8689-6F06294ADE88}"/>
          </ac:spMkLst>
        </pc:spChg>
        <pc:spChg chg="add del mod">
          <ac:chgData name="Rowen Emmett" userId="9d68c88d-a6fe-461e-a812-b483c308a9d0" providerId="ADAL" clId="{3D4D369D-01B9-45FE-987F-C664F73F45D5}" dt="2024-10-22T12:59:44.254" v="391" actId="478"/>
          <ac:spMkLst>
            <pc:docMk/>
            <pc:sldMk cId="1118463691" sldId="299"/>
            <ac:spMk id="7" creationId="{CFF50E91-B5C2-9541-9389-E750F3800520}"/>
          </ac:spMkLst>
        </pc:spChg>
        <pc:spChg chg="add mod">
          <ac:chgData name="Rowen Emmett" userId="9d68c88d-a6fe-461e-a812-b483c308a9d0" providerId="ADAL" clId="{3D4D369D-01B9-45FE-987F-C664F73F45D5}" dt="2024-10-22T13:31:27.272" v="1091" actId="1076"/>
          <ac:spMkLst>
            <pc:docMk/>
            <pc:sldMk cId="1118463691" sldId="299"/>
            <ac:spMk id="8" creationId="{0A96BADD-3092-A7A8-AC8E-CD4956BB2966}"/>
          </ac:spMkLst>
        </pc:spChg>
        <pc:spChg chg="add mod">
          <ac:chgData name="Rowen Emmett" userId="9d68c88d-a6fe-461e-a812-b483c308a9d0" providerId="ADAL" clId="{3D4D369D-01B9-45FE-987F-C664F73F45D5}" dt="2024-10-22T13:35:03.828" v="1261" actId="114"/>
          <ac:spMkLst>
            <pc:docMk/>
            <pc:sldMk cId="1118463691" sldId="299"/>
            <ac:spMk id="9" creationId="{318F8D64-15DB-F191-8991-0740D8BE5038}"/>
          </ac:spMkLst>
        </pc:spChg>
        <pc:spChg chg="add mod">
          <ac:chgData name="Rowen Emmett" userId="9d68c88d-a6fe-461e-a812-b483c308a9d0" providerId="ADAL" clId="{3D4D369D-01B9-45FE-987F-C664F73F45D5}" dt="2024-10-22T13:31:34.733" v="1093" actId="1076"/>
          <ac:spMkLst>
            <pc:docMk/>
            <pc:sldMk cId="1118463691" sldId="299"/>
            <ac:spMk id="10" creationId="{9AE00078-FB83-7C6E-7027-83382CA91421}"/>
          </ac:spMkLst>
        </pc:spChg>
        <pc:spChg chg="add mod">
          <ac:chgData name="Rowen Emmett" userId="9d68c88d-a6fe-461e-a812-b483c308a9d0" providerId="ADAL" clId="{3D4D369D-01B9-45FE-987F-C664F73F45D5}" dt="2024-10-22T13:31:49.437" v="1096" actId="1076"/>
          <ac:spMkLst>
            <pc:docMk/>
            <pc:sldMk cId="1118463691" sldId="299"/>
            <ac:spMk id="11" creationId="{0F468693-8458-2CDC-0B11-E4AC9DF06E49}"/>
          </ac:spMkLst>
        </pc:spChg>
        <pc:spChg chg="add mod">
          <ac:chgData name="Rowen Emmett" userId="9d68c88d-a6fe-461e-a812-b483c308a9d0" providerId="ADAL" clId="{3D4D369D-01B9-45FE-987F-C664F73F45D5}" dt="2024-10-22T13:33:00.230" v="1142" actId="1076"/>
          <ac:spMkLst>
            <pc:docMk/>
            <pc:sldMk cId="1118463691" sldId="299"/>
            <ac:spMk id="12" creationId="{9F26437B-05CE-EFA1-4855-DA3986B71D5C}"/>
          </ac:spMkLst>
        </pc:spChg>
        <pc:spChg chg="add mod">
          <ac:chgData name="Rowen Emmett" userId="9d68c88d-a6fe-461e-a812-b483c308a9d0" providerId="ADAL" clId="{3D4D369D-01B9-45FE-987F-C664F73F45D5}" dt="2024-10-22T13:32:29.131" v="1135" actId="1076"/>
          <ac:spMkLst>
            <pc:docMk/>
            <pc:sldMk cId="1118463691" sldId="299"/>
            <ac:spMk id="13" creationId="{605BB9DC-67C3-6430-458C-FDB6DC350426}"/>
          </ac:spMkLst>
        </pc:spChg>
        <pc:spChg chg="add del mod">
          <ac:chgData name="Rowen Emmett" userId="9d68c88d-a6fe-461e-a812-b483c308a9d0" providerId="ADAL" clId="{3D4D369D-01B9-45FE-987F-C664F73F45D5}" dt="2024-10-22T13:33:27.927" v="1151"/>
          <ac:spMkLst>
            <pc:docMk/>
            <pc:sldMk cId="1118463691" sldId="299"/>
            <ac:spMk id="14" creationId="{2E97D0E1-2AF5-EB2D-97E8-CEC4EE0B54D1}"/>
          </ac:spMkLst>
        </pc:spChg>
        <pc:spChg chg="add del mod">
          <ac:chgData name="Rowen Emmett" userId="9d68c88d-a6fe-461e-a812-b483c308a9d0" providerId="ADAL" clId="{3D4D369D-01B9-45FE-987F-C664F73F45D5}" dt="2024-10-22T13:33:57.758" v="1158" actId="478"/>
          <ac:spMkLst>
            <pc:docMk/>
            <pc:sldMk cId="1118463691" sldId="299"/>
            <ac:spMk id="15" creationId="{260830A1-1817-55C1-74B0-9E327BB7AF09}"/>
          </ac:spMkLst>
        </pc:spChg>
        <pc:spChg chg="add mod">
          <ac:chgData name="Rowen Emmett" userId="9d68c88d-a6fe-461e-a812-b483c308a9d0" providerId="ADAL" clId="{3D4D369D-01B9-45FE-987F-C664F73F45D5}" dt="2024-10-22T13:36:39.777" v="1274" actId="207"/>
          <ac:spMkLst>
            <pc:docMk/>
            <pc:sldMk cId="1118463691" sldId="299"/>
            <ac:spMk id="17" creationId="{E9D7911A-A99E-26C0-B81F-81424C78E07C}"/>
          </ac:spMkLst>
        </pc:spChg>
        <pc:picChg chg="add del mod">
          <ac:chgData name="Rowen Emmett" userId="9d68c88d-a6fe-461e-a812-b483c308a9d0" providerId="ADAL" clId="{3D4D369D-01B9-45FE-987F-C664F73F45D5}" dt="2024-10-22T12:54:10.615" v="143" actId="478"/>
          <ac:picMkLst>
            <pc:docMk/>
            <pc:sldMk cId="1118463691" sldId="299"/>
            <ac:picMk id="5" creationId="{98322474-28D6-E20A-DF0C-B86D0F41F4C9}"/>
          </ac:picMkLst>
        </pc:picChg>
        <pc:picChg chg="mod">
          <ac:chgData name="Rowen Emmett" userId="9d68c88d-a6fe-461e-a812-b483c308a9d0" providerId="ADAL" clId="{3D4D369D-01B9-45FE-987F-C664F73F45D5}" dt="2024-10-22T12:54:35.162" v="156" actId="1076"/>
          <ac:picMkLst>
            <pc:docMk/>
            <pc:sldMk cId="1118463691" sldId="299"/>
            <ac:picMk id="120"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2C322-976E-463D-9D3B-3DF170D116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2A0ADC59-D4B8-4CA6-A367-F1DE2692F9A8}">
      <dgm:prSet phldrT="[Text]" custT="1"/>
      <dgm:spPr>
        <a:solidFill>
          <a:srgbClr val="F3BB04"/>
        </a:solidFill>
        <a:ln>
          <a:solidFill>
            <a:srgbClr val="F3BB04"/>
          </a:solidFill>
        </a:ln>
      </dgm:spPr>
      <dgm:t>
        <a:bodyPr/>
        <a:lstStyle/>
        <a:p>
          <a:r>
            <a:rPr lang="en-GB" sz="2000" dirty="0">
              <a:latin typeface="Arial" panose="020B0604020202020204" pitchFamily="34" charset="0"/>
              <a:cs typeface="Arial" panose="020B0604020202020204" pitchFamily="34" charset="0"/>
            </a:rPr>
            <a:t>For information to be collated nationally</a:t>
          </a:r>
        </a:p>
      </dgm:t>
    </dgm:pt>
    <dgm:pt modelId="{D21AAA71-2667-4AA7-9C95-D3AD48147C34}" type="parTrans" cxnId="{365B1E0C-FACA-49DB-97F7-F52A121DD023}">
      <dgm:prSet/>
      <dgm:spPr/>
      <dgm:t>
        <a:bodyPr/>
        <a:lstStyle/>
        <a:p>
          <a:endParaRPr lang="en-GB"/>
        </a:p>
      </dgm:t>
    </dgm:pt>
    <dgm:pt modelId="{A83A6A3A-4674-4D32-A1E9-A1FFA3089B5A}" type="sibTrans" cxnId="{365B1E0C-FACA-49DB-97F7-F52A121DD023}">
      <dgm:prSet/>
      <dgm:spPr/>
      <dgm:t>
        <a:bodyPr/>
        <a:lstStyle/>
        <a:p>
          <a:endParaRPr lang="en-GB"/>
        </a:p>
      </dgm:t>
    </dgm:pt>
    <dgm:pt modelId="{3020DE38-BDF8-486A-9601-B1010B34C05E}">
      <dgm:prSet phldrT="[Text]" custT="1"/>
      <dgm:spPr>
        <a:solidFill>
          <a:srgbClr val="0E809A"/>
        </a:solidFill>
        <a:ln>
          <a:solidFill>
            <a:srgbClr val="0E809A"/>
          </a:solidFill>
        </a:ln>
      </dgm:spPr>
      <dgm:t>
        <a:bodyPr/>
        <a:lstStyle/>
        <a:p>
          <a:r>
            <a:rPr lang="en-GB" sz="2000" dirty="0">
              <a:latin typeface="Arial" panose="020B0604020202020204" pitchFamily="34" charset="0"/>
              <a:cs typeface="Arial" panose="020B0604020202020204" pitchFamily="34" charset="0"/>
            </a:rPr>
            <a:t>For all families to receive </a:t>
          </a:r>
          <a:r>
            <a:rPr lang="en-GB" sz="2000" b="1" dirty="0">
              <a:latin typeface="Arial" panose="020B0604020202020204" pitchFamily="34" charset="0"/>
              <a:cs typeface="Arial" panose="020B0604020202020204" pitchFamily="34" charset="0"/>
            </a:rPr>
            <a:t>gold standard </a:t>
          </a:r>
          <a:r>
            <a:rPr lang="en-GB" sz="2000" dirty="0">
              <a:latin typeface="Arial" panose="020B0604020202020204" pitchFamily="34" charset="0"/>
              <a:cs typeface="Arial" panose="020B0604020202020204" pitchFamily="34" charset="0"/>
            </a:rPr>
            <a:t>bereavement care with relation to lactation management </a:t>
          </a:r>
        </a:p>
      </dgm:t>
    </dgm:pt>
    <dgm:pt modelId="{D94D901A-4718-4D71-94D0-7DE6D6C831B7}" type="parTrans" cxnId="{DD15D857-1C6F-40C1-AED3-269770409326}">
      <dgm:prSet/>
      <dgm:spPr/>
      <dgm:t>
        <a:bodyPr/>
        <a:lstStyle/>
        <a:p>
          <a:endParaRPr lang="en-GB"/>
        </a:p>
      </dgm:t>
    </dgm:pt>
    <dgm:pt modelId="{2263BFB0-1280-4B45-A802-41B2C50A329B}" type="sibTrans" cxnId="{DD15D857-1C6F-40C1-AED3-269770409326}">
      <dgm:prSet/>
      <dgm:spPr/>
      <dgm:t>
        <a:bodyPr/>
        <a:lstStyle/>
        <a:p>
          <a:endParaRPr lang="en-GB"/>
        </a:p>
      </dgm:t>
    </dgm:pt>
    <dgm:pt modelId="{F748FCE6-CA57-4B1D-8856-64DD149698D9}">
      <dgm:prSet phldrT="[Text]" custT="1"/>
      <dgm:spPr>
        <a:solidFill>
          <a:srgbClr val="A71263"/>
        </a:solidFill>
        <a:ln>
          <a:solidFill>
            <a:srgbClr val="A71263"/>
          </a:solidFill>
        </a:ln>
      </dgm:spPr>
      <dgm:t>
        <a:bodyPr/>
        <a:lstStyle/>
        <a:p>
          <a:r>
            <a:rPr lang="en-GB" sz="2000" dirty="0">
              <a:latin typeface="Arial" panose="020B0604020202020204" pitchFamily="34" charset="0"/>
              <a:cs typeface="Arial" panose="020B0604020202020204" pitchFamily="34" charset="0"/>
            </a:rPr>
            <a:t>Families are empowered to engage in </a:t>
          </a:r>
          <a:r>
            <a:rPr lang="en-GB" sz="2000" b="1" dirty="0">
              <a:latin typeface="Arial" panose="020B0604020202020204" pitchFamily="34" charset="0"/>
              <a:cs typeface="Arial" panose="020B0604020202020204" pitchFamily="34" charset="0"/>
            </a:rPr>
            <a:t>shared decision making </a:t>
          </a:r>
          <a:r>
            <a:rPr lang="en-GB" sz="2000" dirty="0">
              <a:latin typeface="Arial" panose="020B0604020202020204" pitchFamily="34" charset="0"/>
              <a:cs typeface="Arial" panose="020B0604020202020204" pitchFamily="34" charset="0"/>
            </a:rPr>
            <a:t>to support them to make </a:t>
          </a:r>
          <a:r>
            <a:rPr lang="en-GB" sz="2000" b="1" dirty="0">
              <a:latin typeface="Arial" panose="020B0604020202020204" pitchFamily="34" charset="0"/>
              <a:cs typeface="Arial" panose="020B0604020202020204" pitchFamily="34" charset="0"/>
            </a:rPr>
            <a:t>informed choices </a:t>
          </a:r>
        </a:p>
      </dgm:t>
    </dgm:pt>
    <dgm:pt modelId="{FDCE6F4E-9261-4296-8064-9742415F26D0}" type="parTrans" cxnId="{A7C51C44-14E7-4EDE-A296-0D2939C8049A}">
      <dgm:prSet/>
      <dgm:spPr/>
      <dgm:t>
        <a:bodyPr/>
        <a:lstStyle/>
        <a:p>
          <a:endParaRPr lang="en-GB"/>
        </a:p>
      </dgm:t>
    </dgm:pt>
    <dgm:pt modelId="{832918CB-9CAF-4434-9E79-CE07D8A87053}" type="sibTrans" cxnId="{A7C51C44-14E7-4EDE-A296-0D2939C8049A}">
      <dgm:prSet/>
      <dgm:spPr/>
      <dgm:t>
        <a:bodyPr/>
        <a:lstStyle/>
        <a:p>
          <a:endParaRPr lang="en-GB"/>
        </a:p>
      </dgm:t>
    </dgm:pt>
    <dgm:pt modelId="{4195FF78-5DBE-4E6D-B3C6-4F14A1742B77}" type="pres">
      <dgm:prSet presAssocID="{9A82C322-976E-463D-9D3B-3DF170D1164B}" presName="linear" presStyleCnt="0">
        <dgm:presLayoutVars>
          <dgm:dir/>
          <dgm:animLvl val="lvl"/>
          <dgm:resizeHandles val="exact"/>
        </dgm:presLayoutVars>
      </dgm:prSet>
      <dgm:spPr/>
    </dgm:pt>
    <dgm:pt modelId="{C370E928-731E-48EF-B276-5752BEC6F5B7}" type="pres">
      <dgm:prSet presAssocID="{2A0ADC59-D4B8-4CA6-A367-F1DE2692F9A8}" presName="parentLin" presStyleCnt="0"/>
      <dgm:spPr/>
    </dgm:pt>
    <dgm:pt modelId="{7ACA6EC1-E97B-4564-A174-68181A579A93}" type="pres">
      <dgm:prSet presAssocID="{2A0ADC59-D4B8-4CA6-A367-F1DE2692F9A8}" presName="parentLeftMargin" presStyleLbl="node1" presStyleIdx="0" presStyleCnt="3"/>
      <dgm:spPr/>
    </dgm:pt>
    <dgm:pt modelId="{41AAE64F-C94D-4117-AB6E-E5CAE820A583}" type="pres">
      <dgm:prSet presAssocID="{2A0ADC59-D4B8-4CA6-A367-F1DE2692F9A8}" presName="parentText" presStyleLbl="node1" presStyleIdx="0" presStyleCnt="3">
        <dgm:presLayoutVars>
          <dgm:chMax val="0"/>
          <dgm:bulletEnabled val="1"/>
        </dgm:presLayoutVars>
      </dgm:prSet>
      <dgm:spPr/>
    </dgm:pt>
    <dgm:pt modelId="{F9B74C7E-81EC-482D-9D1F-DFE438EFAF6B}" type="pres">
      <dgm:prSet presAssocID="{2A0ADC59-D4B8-4CA6-A367-F1DE2692F9A8}" presName="negativeSpace" presStyleCnt="0"/>
      <dgm:spPr/>
    </dgm:pt>
    <dgm:pt modelId="{DEE0962F-CE30-4983-8FA4-DF50523E9631}" type="pres">
      <dgm:prSet presAssocID="{2A0ADC59-D4B8-4CA6-A367-F1DE2692F9A8}" presName="childText" presStyleLbl="conFgAcc1" presStyleIdx="0" presStyleCnt="3">
        <dgm:presLayoutVars>
          <dgm:bulletEnabled val="1"/>
        </dgm:presLayoutVars>
      </dgm:prSet>
      <dgm:spPr>
        <a:noFill/>
        <a:ln>
          <a:solidFill>
            <a:srgbClr val="F3BB04"/>
          </a:solidFill>
        </a:ln>
      </dgm:spPr>
    </dgm:pt>
    <dgm:pt modelId="{5864E1BE-0CED-46FE-B7CB-4E69529DF3F6}" type="pres">
      <dgm:prSet presAssocID="{A83A6A3A-4674-4D32-A1E9-A1FFA3089B5A}" presName="spaceBetweenRectangles" presStyleCnt="0"/>
      <dgm:spPr/>
    </dgm:pt>
    <dgm:pt modelId="{C220D1BD-CED1-498C-8164-AD10D5288053}" type="pres">
      <dgm:prSet presAssocID="{3020DE38-BDF8-486A-9601-B1010B34C05E}" presName="parentLin" presStyleCnt="0"/>
      <dgm:spPr/>
    </dgm:pt>
    <dgm:pt modelId="{351E0475-1591-4C2D-B758-02266C18B0C7}" type="pres">
      <dgm:prSet presAssocID="{3020DE38-BDF8-486A-9601-B1010B34C05E}" presName="parentLeftMargin" presStyleLbl="node1" presStyleIdx="0" presStyleCnt="3"/>
      <dgm:spPr/>
    </dgm:pt>
    <dgm:pt modelId="{F8B92F07-F3B3-4C2F-A698-00A45CECD5E1}" type="pres">
      <dgm:prSet presAssocID="{3020DE38-BDF8-486A-9601-B1010B34C05E}" presName="parentText" presStyleLbl="node1" presStyleIdx="1" presStyleCnt="3">
        <dgm:presLayoutVars>
          <dgm:chMax val="0"/>
          <dgm:bulletEnabled val="1"/>
        </dgm:presLayoutVars>
      </dgm:prSet>
      <dgm:spPr/>
    </dgm:pt>
    <dgm:pt modelId="{3D3C906F-16A0-4459-8D0E-09B4B22752B1}" type="pres">
      <dgm:prSet presAssocID="{3020DE38-BDF8-486A-9601-B1010B34C05E}" presName="negativeSpace" presStyleCnt="0"/>
      <dgm:spPr/>
    </dgm:pt>
    <dgm:pt modelId="{FD0E6C95-95C4-49D1-A407-FAA505A8DE4E}" type="pres">
      <dgm:prSet presAssocID="{3020DE38-BDF8-486A-9601-B1010B34C05E}" presName="childText" presStyleLbl="conFgAcc1" presStyleIdx="1" presStyleCnt="3">
        <dgm:presLayoutVars>
          <dgm:bulletEnabled val="1"/>
        </dgm:presLayoutVars>
      </dgm:prSet>
      <dgm:spPr>
        <a:ln>
          <a:solidFill>
            <a:srgbClr val="0E809A"/>
          </a:solidFill>
        </a:ln>
      </dgm:spPr>
    </dgm:pt>
    <dgm:pt modelId="{BACAF93B-A37F-415B-91F6-85FD2B2C763F}" type="pres">
      <dgm:prSet presAssocID="{2263BFB0-1280-4B45-A802-41B2C50A329B}" presName="spaceBetweenRectangles" presStyleCnt="0"/>
      <dgm:spPr/>
    </dgm:pt>
    <dgm:pt modelId="{530DC05B-D140-4714-9F85-1A2E1EA4CAB2}" type="pres">
      <dgm:prSet presAssocID="{F748FCE6-CA57-4B1D-8856-64DD149698D9}" presName="parentLin" presStyleCnt="0"/>
      <dgm:spPr/>
    </dgm:pt>
    <dgm:pt modelId="{D624C158-1562-4A0B-A119-A2A6D841025F}" type="pres">
      <dgm:prSet presAssocID="{F748FCE6-CA57-4B1D-8856-64DD149698D9}" presName="parentLeftMargin" presStyleLbl="node1" presStyleIdx="1" presStyleCnt="3"/>
      <dgm:spPr/>
    </dgm:pt>
    <dgm:pt modelId="{50886332-1785-416E-8C45-066E57E78F6D}" type="pres">
      <dgm:prSet presAssocID="{F748FCE6-CA57-4B1D-8856-64DD149698D9}" presName="parentText" presStyleLbl="node1" presStyleIdx="2" presStyleCnt="3">
        <dgm:presLayoutVars>
          <dgm:chMax val="0"/>
          <dgm:bulletEnabled val="1"/>
        </dgm:presLayoutVars>
      </dgm:prSet>
      <dgm:spPr/>
    </dgm:pt>
    <dgm:pt modelId="{F2E0CD97-A671-4598-B0A9-4C5724DD8399}" type="pres">
      <dgm:prSet presAssocID="{F748FCE6-CA57-4B1D-8856-64DD149698D9}" presName="negativeSpace" presStyleCnt="0"/>
      <dgm:spPr/>
    </dgm:pt>
    <dgm:pt modelId="{39A260F8-E79C-4315-A227-144676B8EC47}" type="pres">
      <dgm:prSet presAssocID="{F748FCE6-CA57-4B1D-8856-64DD149698D9}" presName="childText" presStyleLbl="conFgAcc1" presStyleIdx="2" presStyleCnt="3">
        <dgm:presLayoutVars>
          <dgm:bulletEnabled val="1"/>
        </dgm:presLayoutVars>
      </dgm:prSet>
      <dgm:spPr>
        <a:ln>
          <a:solidFill>
            <a:srgbClr val="A71263"/>
          </a:solidFill>
        </a:ln>
      </dgm:spPr>
    </dgm:pt>
  </dgm:ptLst>
  <dgm:cxnLst>
    <dgm:cxn modelId="{365B1E0C-FACA-49DB-97F7-F52A121DD023}" srcId="{9A82C322-976E-463D-9D3B-3DF170D1164B}" destId="{2A0ADC59-D4B8-4CA6-A367-F1DE2692F9A8}" srcOrd="0" destOrd="0" parTransId="{D21AAA71-2667-4AA7-9C95-D3AD48147C34}" sibTransId="{A83A6A3A-4674-4D32-A1E9-A1FFA3089B5A}"/>
    <dgm:cxn modelId="{58822D29-5528-427C-912D-E6628B72C094}" type="presOf" srcId="{3020DE38-BDF8-486A-9601-B1010B34C05E}" destId="{F8B92F07-F3B3-4C2F-A698-00A45CECD5E1}" srcOrd="1" destOrd="0" presId="urn:microsoft.com/office/officeart/2005/8/layout/list1"/>
    <dgm:cxn modelId="{A7C51C44-14E7-4EDE-A296-0D2939C8049A}" srcId="{9A82C322-976E-463D-9D3B-3DF170D1164B}" destId="{F748FCE6-CA57-4B1D-8856-64DD149698D9}" srcOrd="2" destOrd="0" parTransId="{FDCE6F4E-9261-4296-8064-9742415F26D0}" sibTransId="{832918CB-9CAF-4434-9E79-CE07D8A87053}"/>
    <dgm:cxn modelId="{ACC2BB54-EE70-4E7D-85D4-0F0FF4F274E9}" type="presOf" srcId="{2A0ADC59-D4B8-4CA6-A367-F1DE2692F9A8}" destId="{7ACA6EC1-E97B-4564-A174-68181A579A93}" srcOrd="0" destOrd="0" presId="urn:microsoft.com/office/officeart/2005/8/layout/list1"/>
    <dgm:cxn modelId="{DD15D857-1C6F-40C1-AED3-269770409326}" srcId="{9A82C322-976E-463D-9D3B-3DF170D1164B}" destId="{3020DE38-BDF8-486A-9601-B1010B34C05E}" srcOrd="1" destOrd="0" parTransId="{D94D901A-4718-4D71-94D0-7DE6D6C831B7}" sibTransId="{2263BFB0-1280-4B45-A802-41B2C50A329B}"/>
    <dgm:cxn modelId="{DAA4807C-3989-441C-A345-CECCFC7A8445}" type="presOf" srcId="{3020DE38-BDF8-486A-9601-B1010B34C05E}" destId="{351E0475-1591-4C2D-B758-02266C18B0C7}" srcOrd="0" destOrd="0" presId="urn:microsoft.com/office/officeart/2005/8/layout/list1"/>
    <dgm:cxn modelId="{51FA4A8B-1974-4C6D-9C32-D17EB29271B9}" type="presOf" srcId="{2A0ADC59-D4B8-4CA6-A367-F1DE2692F9A8}" destId="{41AAE64F-C94D-4117-AB6E-E5CAE820A583}" srcOrd="1" destOrd="0" presId="urn:microsoft.com/office/officeart/2005/8/layout/list1"/>
    <dgm:cxn modelId="{B16F18C3-38F2-4B3E-AE52-B79A0A6C34AB}" type="presOf" srcId="{9A82C322-976E-463D-9D3B-3DF170D1164B}" destId="{4195FF78-5DBE-4E6D-B3C6-4F14A1742B77}" srcOrd="0" destOrd="0" presId="urn:microsoft.com/office/officeart/2005/8/layout/list1"/>
    <dgm:cxn modelId="{F2EA45E2-890B-4E4E-964A-0EBE7B252815}" type="presOf" srcId="{F748FCE6-CA57-4B1D-8856-64DD149698D9}" destId="{50886332-1785-416E-8C45-066E57E78F6D}" srcOrd="1" destOrd="0" presId="urn:microsoft.com/office/officeart/2005/8/layout/list1"/>
    <dgm:cxn modelId="{C83E62E6-DE65-430D-9B57-8A8BC50A6A05}" type="presOf" srcId="{F748FCE6-CA57-4B1D-8856-64DD149698D9}" destId="{D624C158-1562-4A0B-A119-A2A6D841025F}" srcOrd="0" destOrd="0" presId="urn:microsoft.com/office/officeart/2005/8/layout/list1"/>
    <dgm:cxn modelId="{53B64D00-F4A4-4C55-A30D-F7E69B572DC0}" type="presParOf" srcId="{4195FF78-5DBE-4E6D-B3C6-4F14A1742B77}" destId="{C370E928-731E-48EF-B276-5752BEC6F5B7}" srcOrd="0" destOrd="0" presId="urn:microsoft.com/office/officeart/2005/8/layout/list1"/>
    <dgm:cxn modelId="{55FF425E-4148-45F6-904A-6F8DFDCBBFBA}" type="presParOf" srcId="{C370E928-731E-48EF-B276-5752BEC6F5B7}" destId="{7ACA6EC1-E97B-4564-A174-68181A579A93}" srcOrd="0" destOrd="0" presId="urn:microsoft.com/office/officeart/2005/8/layout/list1"/>
    <dgm:cxn modelId="{BB71F8FF-BFC8-4622-99B5-10ECF1F18974}" type="presParOf" srcId="{C370E928-731E-48EF-B276-5752BEC6F5B7}" destId="{41AAE64F-C94D-4117-AB6E-E5CAE820A583}" srcOrd="1" destOrd="0" presId="urn:microsoft.com/office/officeart/2005/8/layout/list1"/>
    <dgm:cxn modelId="{2DE8395C-3897-4F23-995D-A88D040BCFFF}" type="presParOf" srcId="{4195FF78-5DBE-4E6D-B3C6-4F14A1742B77}" destId="{F9B74C7E-81EC-482D-9D1F-DFE438EFAF6B}" srcOrd="1" destOrd="0" presId="urn:microsoft.com/office/officeart/2005/8/layout/list1"/>
    <dgm:cxn modelId="{6056E078-936C-4989-9D28-1B097D468030}" type="presParOf" srcId="{4195FF78-5DBE-4E6D-B3C6-4F14A1742B77}" destId="{DEE0962F-CE30-4983-8FA4-DF50523E9631}" srcOrd="2" destOrd="0" presId="urn:microsoft.com/office/officeart/2005/8/layout/list1"/>
    <dgm:cxn modelId="{645AA75E-659A-4F98-A513-E0A6B97F9B3E}" type="presParOf" srcId="{4195FF78-5DBE-4E6D-B3C6-4F14A1742B77}" destId="{5864E1BE-0CED-46FE-B7CB-4E69529DF3F6}" srcOrd="3" destOrd="0" presId="urn:microsoft.com/office/officeart/2005/8/layout/list1"/>
    <dgm:cxn modelId="{9151C79B-E617-4D64-9797-AE8A889AA84F}" type="presParOf" srcId="{4195FF78-5DBE-4E6D-B3C6-4F14A1742B77}" destId="{C220D1BD-CED1-498C-8164-AD10D5288053}" srcOrd="4" destOrd="0" presId="urn:microsoft.com/office/officeart/2005/8/layout/list1"/>
    <dgm:cxn modelId="{4DC6930F-95A2-43B4-A3F7-1B38DA420FC9}" type="presParOf" srcId="{C220D1BD-CED1-498C-8164-AD10D5288053}" destId="{351E0475-1591-4C2D-B758-02266C18B0C7}" srcOrd="0" destOrd="0" presId="urn:microsoft.com/office/officeart/2005/8/layout/list1"/>
    <dgm:cxn modelId="{6177D91F-0425-4474-9A05-F2AA476F320A}" type="presParOf" srcId="{C220D1BD-CED1-498C-8164-AD10D5288053}" destId="{F8B92F07-F3B3-4C2F-A698-00A45CECD5E1}" srcOrd="1" destOrd="0" presId="urn:microsoft.com/office/officeart/2005/8/layout/list1"/>
    <dgm:cxn modelId="{A0EBB075-D651-4C81-B610-585D48DCB073}" type="presParOf" srcId="{4195FF78-5DBE-4E6D-B3C6-4F14A1742B77}" destId="{3D3C906F-16A0-4459-8D0E-09B4B22752B1}" srcOrd="5" destOrd="0" presId="urn:microsoft.com/office/officeart/2005/8/layout/list1"/>
    <dgm:cxn modelId="{41D6ECA4-B65D-4D72-B4AD-B54434B98658}" type="presParOf" srcId="{4195FF78-5DBE-4E6D-B3C6-4F14A1742B77}" destId="{FD0E6C95-95C4-49D1-A407-FAA505A8DE4E}" srcOrd="6" destOrd="0" presId="urn:microsoft.com/office/officeart/2005/8/layout/list1"/>
    <dgm:cxn modelId="{B852751F-9B4D-44D7-8DBB-0B30C16ECE4D}" type="presParOf" srcId="{4195FF78-5DBE-4E6D-B3C6-4F14A1742B77}" destId="{BACAF93B-A37F-415B-91F6-85FD2B2C763F}" srcOrd="7" destOrd="0" presId="urn:microsoft.com/office/officeart/2005/8/layout/list1"/>
    <dgm:cxn modelId="{CF71685A-E535-477E-9FE8-0495D7F13454}" type="presParOf" srcId="{4195FF78-5DBE-4E6D-B3C6-4F14A1742B77}" destId="{530DC05B-D140-4714-9F85-1A2E1EA4CAB2}" srcOrd="8" destOrd="0" presId="urn:microsoft.com/office/officeart/2005/8/layout/list1"/>
    <dgm:cxn modelId="{E72149EE-85D4-4EB3-993A-3A4EAC956001}" type="presParOf" srcId="{530DC05B-D140-4714-9F85-1A2E1EA4CAB2}" destId="{D624C158-1562-4A0B-A119-A2A6D841025F}" srcOrd="0" destOrd="0" presId="urn:microsoft.com/office/officeart/2005/8/layout/list1"/>
    <dgm:cxn modelId="{7990479B-0EED-4005-98F5-59DBD6A29398}" type="presParOf" srcId="{530DC05B-D140-4714-9F85-1A2E1EA4CAB2}" destId="{50886332-1785-416E-8C45-066E57E78F6D}" srcOrd="1" destOrd="0" presId="urn:microsoft.com/office/officeart/2005/8/layout/list1"/>
    <dgm:cxn modelId="{D6F403F3-F28A-4F4D-9E5B-0BC4867F239D}" type="presParOf" srcId="{4195FF78-5DBE-4E6D-B3C6-4F14A1742B77}" destId="{F2E0CD97-A671-4598-B0A9-4C5724DD8399}" srcOrd="9" destOrd="0" presId="urn:microsoft.com/office/officeart/2005/8/layout/list1"/>
    <dgm:cxn modelId="{29DAAE2D-6F56-4EAC-BF36-17E0A835FEA8}" type="presParOf" srcId="{4195FF78-5DBE-4E6D-B3C6-4F14A1742B77}" destId="{39A260F8-E79C-4315-A227-144676B8EC47}"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0962F-CE30-4983-8FA4-DF50523E9631}">
      <dsp:nvSpPr>
        <dsp:cNvPr id="0" name=""/>
        <dsp:cNvSpPr/>
      </dsp:nvSpPr>
      <dsp:spPr>
        <a:xfrm>
          <a:off x="0" y="464019"/>
          <a:ext cx="8380272" cy="781200"/>
        </a:xfrm>
        <a:prstGeom prst="rect">
          <a:avLst/>
        </a:prstGeom>
        <a:noFill/>
        <a:ln w="25400" cap="flat" cmpd="sng" algn="ctr">
          <a:solidFill>
            <a:srgbClr val="F3BB04"/>
          </a:solidFill>
          <a:prstDash val="solid"/>
        </a:ln>
        <a:effectLst/>
      </dsp:spPr>
      <dsp:style>
        <a:lnRef idx="2">
          <a:scrgbClr r="0" g="0" b="0"/>
        </a:lnRef>
        <a:fillRef idx="1">
          <a:scrgbClr r="0" g="0" b="0"/>
        </a:fillRef>
        <a:effectRef idx="0">
          <a:scrgbClr r="0" g="0" b="0"/>
        </a:effectRef>
        <a:fontRef idx="minor"/>
      </dsp:style>
    </dsp:sp>
    <dsp:sp modelId="{41AAE64F-C94D-4117-AB6E-E5CAE820A583}">
      <dsp:nvSpPr>
        <dsp:cNvPr id="0" name=""/>
        <dsp:cNvSpPr/>
      </dsp:nvSpPr>
      <dsp:spPr>
        <a:xfrm>
          <a:off x="419013" y="6459"/>
          <a:ext cx="5866190" cy="915120"/>
        </a:xfrm>
        <a:prstGeom prst="roundRect">
          <a:avLst/>
        </a:prstGeom>
        <a:solidFill>
          <a:srgbClr val="F3BB04"/>
        </a:solidFill>
        <a:ln w="25400" cap="flat" cmpd="sng" algn="ctr">
          <a:solidFill>
            <a:srgbClr val="F3BB0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28" tIns="0" rIns="221728"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For information to be collated nationally</a:t>
          </a:r>
        </a:p>
      </dsp:txBody>
      <dsp:txXfrm>
        <a:off x="463685" y="51131"/>
        <a:ext cx="5776846" cy="825776"/>
      </dsp:txXfrm>
    </dsp:sp>
    <dsp:sp modelId="{FD0E6C95-95C4-49D1-A407-FAA505A8DE4E}">
      <dsp:nvSpPr>
        <dsp:cNvPr id="0" name=""/>
        <dsp:cNvSpPr/>
      </dsp:nvSpPr>
      <dsp:spPr>
        <a:xfrm>
          <a:off x="0" y="1870179"/>
          <a:ext cx="8380272" cy="781200"/>
        </a:xfrm>
        <a:prstGeom prst="rect">
          <a:avLst/>
        </a:prstGeom>
        <a:solidFill>
          <a:schemeClr val="lt1">
            <a:alpha val="90000"/>
            <a:hueOff val="0"/>
            <a:satOff val="0"/>
            <a:lumOff val="0"/>
            <a:alphaOff val="0"/>
          </a:schemeClr>
        </a:solidFill>
        <a:ln w="25400" cap="flat" cmpd="sng" algn="ctr">
          <a:solidFill>
            <a:srgbClr val="0E809A"/>
          </a:solidFill>
          <a:prstDash val="solid"/>
        </a:ln>
        <a:effectLst/>
      </dsp:spPr>
      <dsp:style>
        <a:lnRef idx="2">
          <a:scrgbClr r="0" g="0" b="0"/>
        </a:lnRef>
        <a:fillRef idx="1">
          <a:scrgbClr r="0" g="0" b="0"/>
        </a:fillRef>
        <a:effectRef idx="0">
          <a:scrgbClr r="0" g="0" b="0"/>
        </a:effectRef>
        <a:fontRef idx="minor"/>
      </dsp:style>
    </dsp:sp>
    <dsp:sp modelId="{F8B92F07-F3B3-4C2F-A698-00A45CECD5E1}">
      <dsp:nvSpPr>
        <dsp:cNvPr id="0" name=""/>
        <dsp:cNvSpPr/>
      </dsp:nvSpPr>
      <dsp:spPr>
        <a:xfrm>
          <a:off x="419013" y="1412619"/>
          <a:ext cx="5866190" cy="915120"/>
        </a:xfrm>
        <a:prstGeom prst="roundRect">
          <a:avLst/>
        </a:prstGeom>
        <a:solidFill>
          <a:srgbClr val="0E809A"/>
        </a:solidFill>
        <a:ln w="25400" cap="flat" cmpd="sng" algn="ctr">
          <a:solidFill>
            <a:srgbClr val="0E809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28" tIns="0" rIns="221728"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For all families to receive </a:t>
          </a:r>
          <a:r>
            <a:rPr lang="en-GB" sz="2000" b="1" kern="1200" dirty="0">
              <a:latin typeface="Arial" panose="020B0604020202020204" pitchFamily="34" charset="0"/>
              <a:cs typeface="Arial" panose="020B0604020202020204" pitchFamily="34" charset="0"/>
            </a:rPr>
            <a:t>gold standard </a:t>
          </a:r>
          <a:r>
            <a:rPr lang="en-GB" sz="2000" kern="1200" dirty="0">
              <a:latin typeface="Arial" panose="020B0604020202020204" pitchFamily="34" charset="0"/>
              <a:cs typeface="Arial" panose="020B0604020202020204" pitchFamily="34" charset="0"/>
            </a:rPr>
            <a:t>bereavement care with relation to lactation management </a:t>
          </a:r>
        </a:p>
      </dsp:txBody>
      <dsp:txXfrm>
        <a:off x="463685" y="1457291"/>
        <a:ext cx="5776846" cy="825776"/>
      </dsp:txXfrm>
    </dsp:sp>
    <dsp:sp modelId="{39A260F8-E79C-4315-A227-144676B8EC47}">
      <dsp:nvSpPr>
        <dsp:cNvPr id="0" name=""/>
        <dsp:cNvSpPr/>
      </dsp:nvSpPr>
      <dsp:spPr>
        <a:xfrm>
          <a:off x="0" y="3276340"/>
          <a:ext cx="8380272" cy="781200"/>
        </a:xfrm>
        <a:prstGeom prst="rect">
          <a:avLst/>
        </a:prstGeom>
        <a:solidFill>
          <a:schemeClr val="lt1">
            <a:alpha val="90000"/>
            <a:hueOff val="0"/>
            <a:satOff val="0"/>
            <a:lumOff val="0"/>
            <a:alphaOff val="0"/>
          </a:schemeClr>
        </a:solidFill>
        <a:ln w="25400" cap="flat" cmpd="sng" algn="ctr">
          <a:solidFill>
            <a:srgbClr val="A71263"/>
          </a:solidFill>
          <a:prstDash val="solid"/>
        </a:ln>
        <a:effectLst/>
      </dsp:spPr>
      <dsp:style>
        <a:lnRef idx="2">
          <a:scrgbClr r="0" g="0" b="0"/>
        </a:lnRef>
        <a:fillRef idx="1">
          <a:scrgbClr r="0" g="0" b="0"/>
        </a:fillRef>
        <a:effectRef idx="0">
          <a:scrgbClr r="0" g="0" b="0"/>
        </a:effectRef>
        <a:fontRef idx="minor"/>
      </dsp:style>
    </dsp:sp>
    <dsp:sp modelId="{50886332-1785-416E-8C45-066E57E78F6D}">
      <dsp:nvSpPr>
        <dsp:cNvPr id="0" name=""/>
        <dsp:cNvSpPr/>
      </dsp:nvSpPr>
      <dsp:spPr>
        <a:xfrm>
          <a:off x="419013" y="2818780"/>
          <a:ext cx="5866190" cy="915120"/>
        </a:xfrm>
        <a:prstGeom prst="roundRect">
          <a:avLst/>
        </a:prstGeom>
        <a:solidFill>
          <a:srgbClr val="A71263"/>
        </a:solidFill>
        <a:ln w="25400" cap="flat" cmpd="sng" algn="ctr">
          <a:solidFill>
            <a:srgbClr val="A7126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28" tIns="0" rIns="221728"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Families are empowered to engage in </a:t>
          </a:r>
          <a:r>
            <a:rPr lang="en-GB" sz="2000" b="1" kern="1200" dirty="0">
              <a:latin typeface="Arial" panose="020B0604020202020204" pitchFamily="34" charset="0"/>
              <a:cs typeface="Arial" panose="020B0604020202020204" pitchFamily="34" charset="0"/>
            </a:rPr>
            <a:t>shared decision making </a:t>
          </a:r>
          <a:r>
            <a:rPr lang="en-GB" sz="2000" kern="1200" dirty="0">
              <a:latin typeface="Arial" panose="020B0604020202020204" pitchFamily="34" charset="0"/>
              <a:cs typeface="Arial" panose="020B0604020202020204" pitchFamily="34" charset="0"/>
            </a:rPr>
            <a:t>to support them to make </a:t>
          </a:r>
          <a:r>
            <a:rPr lang="en-GB" sz="2000" b="1" kern="1200" dirty="0">
              <a:latin typeface="Arial" panose="020B0604020202020204" pitchFamily="34" charset="0"/>
              <a:cs typeface="Arial" panose="020B0604020202020204" pitchFamily="34" charset="0"/>
            </a:rPr>
            <a:t>informed choices </a:t>
          </a:r>
        </a:p>
      </dsp:txBody>
      <dsp:txXfrm>
        <a:off x="463685" y="2863452"/>
        <a:ext cx="577684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CFB5B20-2890-4F7D-829F-B7B621B64A14}" type="datetimeFigureOut">
              <a:rPr lang="en-GB" smtClean="0"/>
              <a:t>22/10/2024</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E8E2861-07DB-4B77-8FDF-564D77A4F43B}" type="slidenum">
              <a:rPr lang="en-GB" smtClean="0"/>
              <a:t>‹#›</a:t>
            </a:fld>
            <a:endParaRPr lang="en-GB"/>
          </a:p>
        </p:txBody>
      </p:sp>
    </p:spTree>
    <p:extLst>
      <p:ext uri="{BB962C8B-B14F-4D97-AF65-F5344CB8AC3E}">
        <p14:creationId xmlns:p14="http://schemas.microsoft.com/office/powerpoint/2010/main" val="41716273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0:45.229"/>
    </inkml:context>
    <inkml:brush xml:id="br0">
      <inkml:brushProperty name="width" value="0.2" units="cm"/>
      <inkml:brushProperty name="height" value="0.2" units="cm"/>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3:34.942"/>
    </inkml:context>
    <inkml:brush xml:id="br0">
      <inkml:brushProperty name="width" value="0.35" units="cm"/>
      <inkml:brushProperty name="height" value="0.35" units="cm"/>
      <inkml:brushProperty name="color" value="#FFC114"/>
    </inkml:brush>
  </inkml:definitions>
  <inkml:trace contextRef="#ctx0" brushRef="#br0">78 0 24575,'-4'98'0,"-3"0"0,-25 115 0,28-182 0,1 0 0,2 33 0,-2 12 0,-8-2 0,7-48 0,-3 31 0,6 116-1365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4:16.714"/>
    </inkml:context>
    <inkml:brush xml:id="br0">
      <inkml:brushProperty name="width" value="0.35" units="cm"/>
      <inkml:brushProperty name="height" value="0.35" units="cm"/>
      <inkml:brushProperty name="color" value="#FFC114"/>
    </inkml:brush>
  </inkml:definitions>
  <inkml:trace contextRef="#ctx0" brushRef="#br0">865 1 24575,'-4'1'0,"-1"0"0,1 1 0,0-1 0,0 1 0,0 0 0,0 1 0,-7 4 0,2-2 0,-24 17 0,0 2 0,-29 27 0,-30 23 0,77-63 0,0-2 0,-1 0 0,0-1 0,-27 10 0,32-13 0,1 0 0,-1 1 0,1 0 0,0 1 0,0 0 0,1 1 0,0 0 0,0 0 0,-14 19 0,-19 17 0,-28 18 0,-42 41 0,90-80 0,1 1 0,-33 47 0,52-67-97,-1 0-1,0 0 1,0-1-1,0 1 1,0-1-1,-1 0 1,0 0-1,1 0 1,-1 0-1,0-1 1,0 0-1,0 0 0,-9 4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4:20.853"/>
    </inkml:context>
    <inkml:brush xml:id="br0">
      <inkml:brushProperty name="width" value="0.35" units="cm"/>
      <inkml:brushProperty name="height" value="0.35" units="cm"/>
      <inkml:brushProperty name="color" value="#FFC114"/>
    </inkml:brush>
  </inkml:definitions>
  <inkml:trace contextRef="#ctx0" brushRef="#br0">1471 1 24575,'-4'0'0,"0"0"0,0 1 0,0 0 0,0 0 0,1 0 0,-8 4 0,-6 1 0,-61 17 0,0-3 0,-1-4 0,0-3 0,-1-4 0,-141-1 0,63-8 0,-73-3 0,143-9 0,-6-1 0,62 11 0,0-3 0,0 0 0,-44-14 0,14 4-1365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4:43.205"/>
    </inkml:context>
    <inkml:brush xml:id="br0">
      <inkml:brushProperty name="width" value="0.35" units="cm"/>
      <inkml:brushProperty name="height" value="0.35" units="cm"/>
      <inkml:brushProperty name="color" value="#FFC114"/>
    </inkml:brush>
  </inkml:definitions>
  <inkml:trace contextRef="#ctx0" brushRef="#br0">987 507 24575,'-239'-113'0,"199"96"0,0 1 0,-68-15 0,-3-2 0,57 17 0,-37-15 0,80 27 0,1-1 0,0 0 0,0-1 0,0 0 0,1-1 0,-11-9 0,-178-172 0,196 186 29,1 2-74,1-1 0,-1 0 0,1 0 0,-1 1 0,1-1 0,-1 1 0,1-1 0,-1 0 0,0 1 0,1-1 0,-1 1 0,0-1 0,0 1 0,1 0 0,-1-1 0,0 1 0,0 0 0,0 0 0,0-1 1,1 1-1,-1 0 0,0 0 0,0 0 0,0 0 0,0 0 0,0 0 0,1 0 0,-1 0 0,0 0 0,-1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690"/>
    </inkml:context>
    <inkml:brush xml:id="br0">
      <inkml:brushProperty name="width" value="0.2" units="cm"/>
      <inkml:brushProperty name="height" value="0.2" units="cm"/>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691"/>
    </inkml:context>
    <inkml:brush xml:id="br0">
      <inkml:brushProperty name="width" value="0.2" units="cm"/>
      <inkml:brushProperty name="height" value="0.2" units="cm"/>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692"/>
    </inkml:context>
    <inkml:brush xml:id="br0">
      <inkml:brushProperty name="width" value="0.2" units="cm"/>
      <inkml:brushProperty name="height" value="0.2" units="cm"/>
    </inkml:brush>
  </inkml:definitions>
  <inkml:trace contextRef="#ctx0" brushRef="#br0">0 112 24575,'1'7'0,"-1"0"0,2 0 0,-1 0 0,1 0 0,-1 0 0,2-1 0,-1 1 0,1-1 0,0 0 0,0 0 0,1 0 0,0 0 0,7 8 0,0-1 0,1-1 0,0 0 0,1 0 0,20 13 0,-4-8 0,0-2 0,1-1 0,56 19 0,-1-10 0,-57-17 0,4-1 0,1-1 0,-1-1 0,1-3 0,38-2 0,2 0 0,-53 2 0,0-1 0,0-1 0,0-1 0,0 0 0,-1-1 0,0-2 0,1 0 0,-2 0 0,31-17 0,-4 0 0,-25 14 0,0-1 0,-1-1 0,0 0 0,-1-2 0,-1 0 0,21-20 0,47-50 0,-75 72 38,0 0 0,-1 0 1,0-1-1,-1 0 0,10-21 0,13-17-1632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693"/>
    </inkml:context>
    <inkml:brush xml:id="br0">
      <inkml:brushProperty name="width" value="0.35" units="cm"/>
      <inkml:brushProperty name="height" value="0.35" units="cm"/>
      <inkml:brushProperty name="color" value="#FFC114"/>
    </inkml:brush>
  </inkml:definitions>
  <inkml:trace contextRef="#ctx0" brushRef="#br0">627 1250 24575,'0'-5'0,"-1"1"0,1-1 0,-1 1 0,0-1 0,0 1 0,-1 0 0,1 0 0,-1-1 0,0 1 0,0 0 0,0 0 0,-4-4 0,-5-5 0,0 0 0,-13-12 0,13 15 0,1-1 0,-12-15 0,-14-25 0,20 30 0,0-1 0,2 0 0,-22-46 0,-34-102 0,63 157 0,0 1 0,-1 0 0,0 0 0,-19-21 0,-4-5 0,13 4 0,-2-3 0,12 28 0,1-1 0,0 0 0,1 0 0,1-1 0,-1 0 0,2 0 0,-1 0 0,1-1 0,1 1 0,-3-19 0,1 2 0,-1 1 0,-2 0 0,-1 1 0,0-1 0,-23-39 0,24 48 86,1 0-1,0 0 0,-7-32 0,10 32-511,-1-1-1,-1 1 1,-16-33-1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694"/>
    </inkml:context>
    <inkml:brush xml:id="br0">
      <inkml:brushProperty name="width" value="0.35" units="cm"/>
      <inkml:brushProperty name="height" value="0.35" units="cm"/>
      <inkml:brushProperty name="color" value="#FFC114"/>
    </inkml:brush>
  </inkml:definitions>
  <inkml:trace contextRef="#ctx0" brushRef="#br0">0 1424 24575,'0'-854'0,"2"811"0,10-53 0,-6 52 0,1-50 0,-8-198-1365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695"/>
    </inkml:context>
    <inkml:brush xml:id="br0">
      <inkml:brushProperty name="width" value="0.35" units="cm"/>
      <inkml:brushProperty name="height" value="0.35" units="cm"/>
      <inkml:brushProperty name="color" value="#FFC114"/>
    </inkml:brush>
  </inkml:definitions>
  <inkml:trace contextRef="#ctx0" brushRef="#br0">1 951 24575,'2'0'0,"1"-1"0,-1 1 0,1-1 0,-1 0 0,1 1 0,-1-1 0,1-1 0,-1 1 0,0 0 0,0 0 0,4-4 0,25-22 0,-21 18 0,15-16 0,0-1 0,-2-1 0,31-48 0,-48 68 0,0-1 0,1 1 0,7-7 0,-8 9 0,-1 0 0,0 0 0,0-1 0,0 1 0,-1-1 0,7-12 0,0 0 0,-1-1 0,2 2 0,1 0 0,0 0 0,1 1 0,0 1 0,23-19 0,-25 23 0,-2-1 0,17-23 0,-20 25 0,0 0 0,0 1 0,1 0 0,1 1 0,-1-1 0,12-7 0,-8 8 0,-1-1 0,1 0 0,-1 0 0,-1-1 0,10-12 0,40-40 0,-52 53 0,2 0 0,-1 0 0,1 1 0,0 0 0,12-6 0,10-9 0,26-23 179,-17 13-694,1 2 0,50-29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0:47.759"/>
    </inkml:context>
    <inkml:brush xml:id="br0">
      <inkml:brushProperty name="width" value="0.2" units="cm"/>
      <inkml:brushProperty name="height" value="0.2" units="cm"/>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696"/>
    </inkml:context>
    <inkml:brush xml:id="br0">
      <inkml:brushProperty name="width" value="0.35" units="cm"/>
      <inkml:brushProperty name="height" value="0.35" units="cm"/>
      <inkml:brushProperty name="color" value="#FFC114"/>
    </inkml:brush>
  </inkml:definitions>
  <inkml:trace contextRef="#ctx0" brushRef="#br0">0 588 24575,'2'-1'0,"0"1"0,-1-1 0,1 0 0,0 1 0,-1-1 0,1 0 0,0 0 0,-1 0 0,1 0 0,-1-1 0,0 1 0,1 0 0,1-3 0,8-6 0,-2 6 0,0 0 0,0 0 0,0 1 0,0 0 0,1 0 0,15-2 0,-11 3 0,-1-1 0,22-8 0,68-37 0,-95 44 0,0-1 0,0 0 0,0-1 0,11-10 0,-12 10 0,0 0 0,0 0 0,1 1 0,13-8 0,-9 8 0,29-13 0,-1-2 0,66-44 0,-80 47 0,-19 13 0,0-1 0,0 1 0,-1-1 0,11-10 0,-7 4 0,1 1 0,0 1 0,0 0 0,1 0 0,17-9 0,69-29 0,-15 8 0,-66 31 0,0 1 0,0 1 0,33-9 0,-41 12 27,-1 0 0,1 0 0,-1-1 1,0-1-1,0 1 0,10-9 0,13-7-1582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697"/>
    </inkml:context>
    <inkml:brush xml:id="br0">
      <inkml:brushProperty name="width" value="0.35" units="cm"/>
      <inkml:brushProperty name="height" value="0.35" units="cm"/>
      <inkml:brushProperty name="color" value="#FFC114"/>
    </inkml:brush>
  </inkml:definitions>
  <inkml:trace contextRef="#ctx0" brushRef="#br0">0 1 24575,'11'11'0,"-7"-7"0,0 0 0,0 0 0,0 0 0,0-1 0,0 0 0,1 1 0,8 3 0,19 10 0,37 26 0,-8-4 0,-46-29 0,-1 0 0,22 20 0,-24-18 0,1-1 0,28 17 0,-17-14 0,-11-8 0,0 1 0,-1 1 0,0 0 0,0 0 0,-1 1 0,19 20 0,1 10 0,-23-27 0,0-1 0,2 1 0,-1-2 0,1 1 0,1-1 0,0-1 0,0 0 0,19 11 0,-22-15 0,1 1 0,-1 0 0,-1 0 0,1 1 0,-1-1 0,8 12 0,-6-9 0,0 1 0,19 14 0,-18-17 0,0 0 0,0 0 0,0 0 0,-1 1 0,1 0 0,-2 0 0,1 1 0,-1 0 0,-1 1 0,0 0 0,8 13 0,-8-10-21,1 0-1,0-1 0,11 14 1,-6-9-1258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698"/>
    </inkml:context>
    <inkml:brush xml:id="br0">
      <inkml:brushProperty name="width" value="0.35" units="cm"/>
      <inkml:brushProperty name="height" value="0.35" units="cm"/>
      <inkml:brushProperty name="color" value="#FFC114"/>
    </inkml:brush>
  </inkml:definitions>
  <inkml:trace contextRef="#ctx0" brushRef="#br0">1 0 24575,'12'16'0,"-1"-1"0,0 2 0,-1-1 0,-1 1 0,14 36 0,-5-13 0,2 4 0,25 53 0,57 92 0,-70-134 0,-23-37 0,1-1 0,1 0 0,1 0 0,23 25 0,-22-28 0,0 1 0,-1 0 0,-1 0 0,0 1 0,-1 1 0,7 17 0,2 9 0,16 59 0,-28-81-227,2 0-1,1 0 1,1-1-1,0-1 1,17 23-1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699"/>
    </inkml:context>
    <inkml:brush xml:id="br0">
      <inkml:brushProperty name="width" value="0.35" units="cm"/>
      <inkml:brushProperty name="height" value="0.35" units="cm"/>
      <inkml:brushProperty name="color" value="#FFC114"/>
    </inkml:brush>
  </inkml:definitions>
  <inkml:trace contextRef="#ctx0" brushRef="#br0">78 0 24575,'-4'98'0,"-3"0"0,-25 115 0,28-182 0,1 0 0,2 33 0,-2 12 0,-8-2 0,7-48 0,-3 31 0,6 116-1365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700"/>
    </inkml:context>
    <inkml:brush xml:id="br0">
      <inkml:brushProperty name="width" value="0.35" units="cm"/>
      <inkml:brushProperty name="height" value="0.35" units="cm"/>
      <inkml:brushProperty name="color" value="#FFC114"/>
    </inkml:brush>
  </inkml:definitions>
  <inkml:trace contextRef="#ctx0" brushRef="#br0">865 1 24575,'-4'1'0,"-1"0"0,1 1 0,0-1 0,0 1 0,0 0 0,0 1 0,-7 4 0,2-2 0,-24 17 0,0 2 0,-29 27 0,-30 23 0,77-63 0,0-2 0,-1 0 0,0-1 0,-27 10 0,32-13 0,1 0 0,-1 1 0,1 0 0,0 1 0,0 0 0,1 1 0,0 0 0,0 0 0,-14 19 0,-19 17 0,-28 18 0,-42 41 0,90-80 0,1 1 0,-33 47 0,52-67-97,-1 0-1,0 0 1,0-1-1,0 1 1,0-1-1,-1 0 1,0 0-1,1 0 1,-1 0-1,0-1 1,0 0-1,0 0 0,-9 4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701"/>
    </inkml:context>
    <inkml:brush xml:id="br0">
      <inkml:brushProperty name="width" value="0.35" units="cm"/>
      <inkml:brushProperty name="height" value="0.35" units="cm"/>
      <inkml:brushProperty name="color" value="#FFC114"/>
    </inkml:brush>
  </inkml:definitions>
  <inkml:trace contextRef="#ctx0" brushRef="#br0">1471 1 24575,'-4'0'0,"0"0"0,0 1 0,0 0 0,0 0 0,1 0 0,-8 4 0,-6 1 0,-61 17 0,0-3 0,-1-4 0,0-3 0,-1-4 0,-141-1 0,63-8 0,-73-3 0,143-9 0,-6-1 0,62 11 0,0-3 0,0 0 0,-44-14 0,14 4-1365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9:22:27.702"/>
    </inkml:context>
    <inkml:brush xml:id="br0">
      <inkml:brushProperty name="width" value="0.35" units="cm"/>
      <inkml:brushProperty name="height" value="0.35" units="cm"/>
      <inkml:brushProperty name="color" value="#FFC114"/>
    </inkml:brush>
  </inkml:definitions>
  <inkml:trace contextRef="#ctx0" brushRef="#br0">987 507 24575,'-239'-113'0,"199"96"0,0 1 0,-68-15 0,-3-2 0,57 17 0,-37-15 0,80 27 0,1-1 0,0 0 0,0-1 0,0 0 0,1-1 0,-11-9 0,-178-172 0,196 186 29,1 2-74,1-1 0,-1 0 0,1 0 0,-1 1 0,1-1 0,-1 1 0,1-1 0,-1 0 0,0 1 0,1-1 0,-1 1 0,0-1 0,0 1 0,1 0 0,-1-1 0,0 1 0,0 0 0,0 0 0,0-1 1,1 1-1,-1 0 0,0 0 0,0 0 0,0 0 0,0 0 0,0 0 0,1 0 0,-1 0 0,0 0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1:45.084"/>
    </inkml:context>
    <inkml:brush xml:id="br0">
      <inkml:brushProperty name="width" value="0.2" units="cm"/>
      <inkml:brushProperty name="height" value="0.2" units="cm"/>
    </inkml:brush>
  </inkml:definitions>
  <inkml:trace contextRef="#ctx0" brushRef="#br0">0 112 24575,'1'7'0,"-1"0"0,2 0 0,-1 0 0,1 0 0,-1 0 0,2-1 0,-1 1 0,1-1 0,0 0 0,0 0 0,1 0 0,0 0 0,7 8 0,0-1 0,1-1 0,0 0 0,1 0 0,20 13 0,-4-8 0,0-2 0,1-1 0,56 19 0,-1-10 0,-57-17 0,4-1 0,1-1 0,-1-1 0,1-3 0,38-2 0,2 0 0,-53 2 0,0-1 0,0-1 0,0-1 0,0 0 0,-1-1 0,0-2 0,1 0 0,-2 0 0,31-17 0,-4 0 0,-25 14 0,0-1 0,-1-1 0,0 0 0,-1-2 0,-1 0 0,21-20 0,47-50 0,-75 72 38,0 0 0,-1 0 1,0-1-1,-1 0 0,10-21 0,13-17-1632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2:51.627"/>
    </inkml:context>
    <inkml:brush xml:id="br0">
      <inkml:brushProperty name="width" value="0.35" units="cm"/>
      <inkml:brushProperty name="height" value="0.35" units="cm"/>
      <inkml:brushProperty name="color" value="#FFC114"/>
    </inkml:brush>
  </inkml:definitions>
  <inkml:trace contextRef="#ctx0" brushRef="#br0">627 1250 24575,'0'-5'0,"-1"1"0,1-1 0,-1 1 0,0-1 0,0 1 0,-1 0 0,1 0 0,-1-1 0,0 1 0,0 0 0,0 0 0,-4-4 0,-5-5 0,0 0 0,-13-12 0,13 15 0,1-1 0,-12-15 0,-14-25 0,20 30 0,0-1 0,2 0 0,-22-46 0,-34-102 0,63 157 0,0 1 0,-1 0 0,0 0 0,-19-21 0,-4-5 0,13 4 0,-2-3 0,12 28 0,1-1 0,0 0 0,1 0 0,1-1 0,-1 0 0,2 0 0,-1 0 0,1-1 0,1 1 0,-3-19 0,1 2 0,-1 1 0,-2 0 0,-1 1 0,0-1 0,-23-39 0,24 48 86,1 0-1,0 0 0,-7-32 0,10 32-511,-1-1-1,-1 1 1,-16-33-1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3:06.040"/>
    </inkml:context>
    <inkml:brush xml:id="br0">
      <inkml:brushProperty name="width" value="0.35" units="cm"/>
      <inkml:brushProperty name="height" value="0.35" units="cm"/>
      <inkml:brushProperty name="color" value="#FFC114"/>
    </inkml:brush>
  </inkml:definitions>
  <inkml:trace contextRef="#ctx0" brushRef="#br0">0 1424 24575,'0'-854'0,"2"811"0,10-53 0,-6 52 0,1-50 0,-8-198-1365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3:09.443"/>
    </inkml:context>
    <inkml:brush xml:id="br0">
      <inkml:brushProperty name="width" value="0.35" units="cm"/>
      <inkml:brushProperty name="height" value="0.35" units="cm"/>
      <inkml:brushProperty name="color" value="#FFC114"/>
    </inkml:brush>
  </inkml:definitions>
  <inkml:trace contextRef="#ctx0" brushRef="#br0">1 951 24575,'2'0'0,"1"-1"0,-1 1 0,1-1 0,-1 0 0,1 1 0,-1-1 0,1-1 0,-1 1 0,0 0 0,0 0 0,4-4 0,25-22 0,-21 18 0,15-16 0,0-1 0,-2-1 0,31-48 0,-48 68 0,0-1 0,1 1 0,7-7 0,-8 9 0,-1 0 0,0 0 0,0-1 0,0 1 0,-1-1 0,7-12 0,0 0 0,-1-1 0,2 2 0,1 0 0,0 0 0,1 1 0,0 1 0,23-19 0,-25 23 0,-2-1 0,17-23 0,-20 25 0,0 0 0,0 1 0,1 0 0,1 1 0,-1-1 0,12-7 0,-8 8 0,-1-1 0,1 0 0,-1 0 0,-1-1 0,10-12 0,40-40 0,-52 53 0,2 0 0,-1 0 0,1 1 0,0 0 0,12-6 0,10-9 0,26-23 179,-17 13-694,1 2 0,50-29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3:12.994"/>
    </inkml:context>
    <inkml:brush xml:id="br0">
      <inkml:brushProperty name="width" value="0.35" units="cm"/>
      <inkml:brushProperty name="height" value="0.35" units="cm"/>
      <inkml:brushProperty name="color" value="#FFC114"/>
    </inkml:brush>
  </inkml:definitions>
  <inkml:trace contextRef="#ctx0" brushRef="#br0">0 588 24575,'2'-1'0,"0"1"0,-1-1 0,1 0 0,0 1 0,-1-1 0,1 0 0,0 0 0,-1 0 0,1 0 0,-1-1 0,0 1 0,1 0 0,1-3 0,8-6 0,-2 6 0,0 0 0,0 0 0,0 1 0,0 0 0,1 0 0,15-2 0,-11 3 0,-1-1 0,22-8 0,68-37 0,-95 44 0,0-1 0,0 0 0,0-1 0,11-10 0,-12 10 0,0 0 0,0 0 0,1 1 0,13-8 0,-9 8 0,29-13 0,-1-2 0,66-44 0,-80 47 0,-19 13 0,0-1 0,0 1 0,-1-1 0,11-10 0,-7 4 0,1 1 0,0 1 0,0 0 0,1 0 0,17-9 0,69-29 0,-15 8 0,-66 31 0,0 1 0,0 1 0,33-9 0,-41 12 27,-1 0 0,1 0 0,-1-1 1,0-1-1,0 1 0,10-9 0,13-7-1582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3:26.431"/>
    </inkml:context>
    <inkml:brush xml:id="br0">
      <inkml:brushProperty name="width" value="0.35" units="cm"/>
      <inkml:brushProperty name="height" value="0.35" units="cm"/>
      <inkml:brushProperty name="color" value="#FFC114"/>
    </inkml:brush>
  </inkml:definitions>
  <inkml:trace contextRef="#ctx0" brushRef="#br0">0 1 24575,'11'11'0,"-7"-7"0,0 0 0,0 0 0,0 0 0,0-1 0,0 0 0,1 1 0,8 3 0,19 10 0,37 26 0,-8-4 0,-46-29 0,-1 0 0,22 20 0,-24-18 0,1-1 0,28 17 0,-17-14 0,-11-8 0,0 1 0,-1 1 0,0 0 0,0 0 0,-1 1 0,19 20 0,1 10 0,-23-27 0,0-1 0,2 1 0,-1-2 0,1 1 0,1-1 0,0-1 0,0 0 0,19 11 0,-22-15 0,1 1 0,-1 0 0,-1 0 0,1 1 0,-1-1 0,8 12 0,-6-9 0,0 1 0,19 14 0,-18-17 0,0 0 0,0 0 0,0 0 0,-1 1 0,1 0 0,-2 0 0,1 1 0,-1 0 0,-1 1 0,0 0 0,8 13 0,-8-10-21,1 0-1,0-1 0,11 14 1,-6-9-1258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0T17:33:29.138"/>
    </inkml:context>
    <inkml:brush xml:id="br0">
      <inkml:brushProperty name="width" value="0.35" units="cm"/>
      <inkml:brushProperty name="height" value="0.35" units="cm"/>
      <inkml:brushProperty name="color" value="#FFC114"/>
    </inkml:brush>
  </inkml:definitions>
  <inkml:trace contextRef="#ctx0" brushRef="#br0">1 0 24575,'12'16'0,"-1"-1"0,0 2 0,-1-1 0,-1 1 0,14 36 0,-5-13 0,2 4 0,25 53 0,57 92 0,-70-134 0,-23-37 0,1-1 0,1 0 0,1 0 0,23 25 0,-22-28 0,0 1 0,-1 0 0,-1 0 0,0 1 0,-1 1 0,7 17 0,2 9 0,16 59 0,-28-81-227,2 0-1,1 0 1,1-1-1,0-1 1,17 23-1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23A24EF-1EA6-453E-9D56-91F7509EA408}" type="datetimeFigureOut">
              <a:rPr lang="en-GB" smtClean="0"/>
              <a:t>22/10/2024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0B736BD-1B64-4F7A-9938-BCDE0D4F7141}" type="slidenum">
              <a:rPr lang="en-GB" smtClean="0"/>
              <a:t>‹#›</a:t>
            </a:fld>
            <a:endParaRPr lang="en-GB"/>
          </a:p>
        </p:txBody>
      </p:sp>
    </p:spTree>
    <p:extLst>
      <p:ext uri="{BB962C8B-B14F-4D97-AF65-F5344CB8AC3E}">
        <p14:creationId xmlns:p14="http://schemas.microsoft.com/office/powerpoint/2010/main" val="342165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a:t>
            </a:fld>
            <a:endParaRPr lang="en-GB"/>
          </a:p>
        </p:txBody>
      </p:sp>
    </p:spTree>
    <p:extLst>
      <p:ext uri="{BB962C8B-B14F-4D97-AF65-F5344CB8AC3E}">
        <p14:creationId xmlns:p14="http://schemas.microsoft.com/office/powerpoint/2010/main" val="373579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10</a:t>
            </a:fld>
            <a:endParaRPr lang="en-GB"/>
          </a:p>
        </p:txBody>
      </p:sp>
    </p:spTree>
    <p:extLst>
      <p:ext uri="{BB962C8B-B14F-4D97-AF65-F5344CB8AC3E}">
        <p14:creationId xmlns:p14="http://schemas.microsoft.com/office/powerpoint/2010/main" val="296422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11</a:t>
            </a:fld>
            <a:endParaRPr lang="en-GB"/>
          </a:p>
        </p:txBody>
      </p:sp>
    </p:spTree>
    <p:extLst>
      <p:ext uri="{BB962C8B-B14F-4D97-AF65-F5344CB8AC3E}">
        <p14:creationId xmlns:p14="http://schemas.microsoft.com/office/powerpoint/2010/main" val="1438849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12</a:t>
            </a:fld>
            <a:endParaRPr lang="en-GB"/>
          </a:p>
        </p:txBody>
      </p:sp>
    </p:spTree>
    <p:extLst>
      <p:ext uri="{BB962C8B-B14F-4D97-AF65-F5344CB8AC3E}">
        <p14:creationId xmlns:p14="http://schemas.microsoft.com/office/powerpoint/2010/main" val="2464292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13</a:t>
            </a:fld>
            <a:endParaRPr lang="en-GB"/>
          </a:p>
        </p:txBody>
      </p:sp>
    </p:spTree>
    <p:extLst>
      <p:ext uri="{BB962C8B-B14F-4D97-AF65-F5344CB8AC3E}">
        <p14:creationId xmlns:p14="http://schemas.microsoft.com/office/powerpoint/2010/main" val="232678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14</a:t>
            </a:fld>
            <a:endParaRPr lang="en-GB"/>
          </a:p>
        </p:txBody>
      </p:sp>
    </p:spTree>
    <p:extLst>
      <p:ext uri="{BB962C8B-B14F-4D97-AF65-F5344CB8AC3E}">
        <p14:creationId xmlns:p14="http://schemas.microsoft.com/office/powerpoint/2010/main" val="372582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15</a:t>
            </a:fld>
            <a:endParaRPr lang="en-GB"/>
          </a:p>
        </p:txBody>
      </p:sp>
    </p:spTree>
    <p:extLst>
      <p:ext uri="{BB962C8B-B14F-4D97-AF65-F5344CB8AC3E}">
        <p14:creationId xmlns:p14="http://schemas.microsoft.com/office/powerpoint/2010/main" val="172711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16</a:t>
            </a:fld>
            <a:endParaRPr lang="en-GB"/>
          </a:p>
        </p:txBody>
      </p:sp>
    </p:spTree>
    <p:extLst>
      <p:ext uri="{BB962C8B-B14F-4D97-AF65-F5344CB8AC3E}">
        <p14:creationId xmlns:p14="http://schemas.microsoft.com/office/powerpoint/2010/main" val="2125420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17</a:t>
            </a:fld>
            <a:endParaRPr lang="en-GB"/>
          </a:p>
        </p:txBody>
      </p:sp>
    </p:spTree>
    <p:extLst>
      <p:ext uri="{BB962C8B-B14F-4D97-AF65-F5344CB8AC3E}">
        <p14:creationId xmlns:p14="http://schemas.microsoft.com/office/powerpoint/2010/main" val="3713151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18</a:t>
            </a:fld>
            <a:endParaRPr lang="en-GB"/>
          </a:p>
        </p:txBody>
      </p:sp>
    </p:spTree>
    <p:extLst>
      <p:ext uri="{BB962C8B-B14F-4D97-AF65-F5344CB8AC3E}">
        <p14:creationId xmlns:p14="http://schemas.microsoft.com/office/powerpoint/2010/main" val="98609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19</a:t>
            </a:fld>
            <a:endParaRPr lang="en-GB"/>
          </a:p>
        </p:txBody>
      </p:sp>
    </p:spTree>
    <p:extLst>
      <p:ext uri="{BB962C8B-B14F-4D97-AF65-F5344CB8AC3E}">
        <p14:creationId xmlns:p14="http://schemas.microsoft.com/office/powerpoint/2010/main" val="256988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2</a:t>
            </a:fld>
            <a:endParaRPr lang="en-GB"/>
          </a:p>
        </p:txBody>
      </p:sp>
    </p:spTree>
    <p:extLst>
      <p:ext uri="{BB962C8B-B14F-4D97-AF65-F5344CB8AC3E}">
        <p14:creationId xmlns:p14="http://schemas.microsoft.com/office/powerpoint/2010/main" val="3735790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20</a:t>
            </a:fld>
            <a:endParaRPr lang="en-GB"/>
          </a:p>
        </p:txBody>
      </p:sp>
    </p:spTree>
    <p:extLst>
      <p:ext uri="{BB962C8B-B14F-4D97-AF65-F5344CB8AC3E}">
        <p14:creationId xmlns:p14="http://schemas.microsoft.com/office/powerpoint/2010/main" val="1617292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21</a:t>
            </a:fld>
            <a:endParaRPr lang="en-GB"/>
          </a:p>
        </p:txBody>
      </p:sp>
    </p:spTree>
    <p:extLst>
      <p:ext uri="{BB962C8B-B14F-4D97-AF65-F5344CB8AC3E}">
        <p14:creationId xmlns:p14="http://schemas.microsoft.com/office/powerpoint/2010/main" val="2464292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22</a:t>
            </a:fld>
            <a:endParaRPr lang="en-GB"/>
          </a:p>
        </p:txBody>
      </p:sp>
    </p:spTree>
    <p:extLst>
      <p:ext uri="{BB962C8B-B14F-4D97-AF65-F5344CB8AC3E}">
        <p14:creationId xmlns:p14="http://schemas.microsoft.com/office/powerpoint/2010/main" val="360560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3</a:t>
            </a:fld>
            <a:endParaRPr lang="en-GB"/>
          </a:p>
        </p:txBody>
      </p:sp>
    </p:spTree>
    <p:extLst>
      <p:ext uri="{BB962C8B-B14F-4D97-AF65-F5344CB8AC3E}">
        <p14:creationId xmlns:p14="http://schemas.microsoft.com/office/powerpoint/2010/main" val="171582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4</a:t>
            </a:fld>
            <a:endParaRPr lang="en-GB"/>
          </a:p>
        </p:txBody>
      </p:sp>
    </p:spTree>
    <p:extLst>
      <p:ext uri="{BB962C8B-B14F-4D97-AF65-F5344CB8AC3E}">
        <p14:creationId xmlns:p14="http://schemas.microsoft.com/office/powerpoint/2010/main" val="294943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5</a:t>
            </a:fld>
            <a:endParaRPr lang="en-GB"/>
          </a:p>
        </p:txBody>
      </p:sp>
    </p:spTree>
    <p:extLst>
      <p:ext uri="{BB962C8B-B14F-4D97-AF65-F5344CB8AC3E}">
        <p14:creationId xmlns:p14="http://schemas.microsoft.com/office/powerpoint/2010/main" val="335759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6</a:t>
            </a:fld>
            <a:endParaRPr lang="en-GB"/>
          </a:p>
        </p:txBody>
      </p:sp>
    </p:spTree>
    <p:extLst>
      <p:ext uri="{BB962C8B-B14F-4D97-AF65-F5344CB8AC3E}">
        <p14:creationId xmlns:p14="http://schemas.microsoft.com/office/powerpoint/2010/main" val="178288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7</a:t>
            </a:fld>
            <a:endParaRPr lang="en-GB"/>
          </a:p>
        </p:txBody>
      </p:sp>
    </p:spTree>
    <p:extLst>
      <p:ext uri="{BB962C8B-B14F-4D97-AF65-F5344CB8AC3E}">
        <p14:creationId xmlns:p14="http://schemas.microsoft.com/office/powerpoint/2010/main" val="183962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8</a:t>
            </a:fld>
            <a:endParaRPr lang="en-GB"/>
          </a:p>
        </p:txBody>
      </p:sp>
    </p:spTree>
    <p:extLst>
      <p:ext uri="{BB962C8B-B14F-4D97-AF65-F5344CB8AC3E}">
        <p14:creationId xmlns:p14="http://schemas.microsoft.com/office/powerpoint/2010/main" val="354291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736BD-1B64-4F7A-9938-BCDE0D4F7141}" type="slidenum">
              <a:rPr lang="en-GB" smtClean="0"/>
              <a:t>9</a:t>
            </a:fld>
            <a:endParaRPr lang="en-GB"/>
          </a:p>
        </p:txBody>
      </p:sp>
    </p:spTree>
    <p:extLst>
      <p:ext uri="{BB962C8B-B14F-4D97-AF65-F5344CB8AC3E}">
        <p14:creationId xmlns:p14="http://schemas.microsoft.com/office/powerpoint/2010/main" val="57772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07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033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59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794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340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45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882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752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827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30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266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4314632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image" Target="../media/image8.png"/><Relationship Id="rId12" Type="http://schemas.openxmlformats.org/officeDocument/2006/relationships/image" Target="../media/image10.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2.xml"/><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customXml" Target="../ink/ink4.xml"/><Relationship Id="rId24" Type="http://schemas.openxmlformats.org/officeDocument/2006/relationships/image" Target="../media/image16.png"/><Relationship Id="rId5" Type="http://schemas.openxmlformats.org/officeDocument/2006/relationships/image" Target="../media/image6.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8.png"/><Relationship Id="rId10" Type="http://schemas.openxmlformats.org/officeDocument/2006/relationships/image" Target="../media/image9.png"/><Relationship Id="rId19" Type="http://schemas.openxmlformats.org/officeDocument/2006/relationships/customXml" Target="../ink/ink8.xml"/><Relationship Id="rId4" Type="http://schemas.openxmlformats.org/officeDocument/2006/relationships/image" Target="../media/image2.jpeg"/><Relationship Id="rId9" Type="http://schemas.openxmlformats.org/officeDocument/2006/relationships/customXml" Target="../ink/ink3.xm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12.xml"/><Relationship Id="rId30"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customXml" Target="../ink/ink18.xml"/><Relationship Id="rId18" Type="http://schemas.openxmlformats.org/officeDocument/2006/relationships/image" Target="../media/image31.png"/><Relationship Id="rId26" Type="http://schemas.openxmlformats.org/officeDocument/2006/relationships/image" Target="../media/image35.png"/><Relationship Id="rId3" Type="http://schemas.openxmlformats.org/officeDocument/2006/relationships/image" Target="../media/image1.jpeg"/><Relationship Id="rId21" Type="http://schemas.openxmlformats.org/officeDocument/2006/relationships/customXml" Target="../ink/ink22.xml"/><Relationship Id="rId7" Type="http://schemas.openxmlformats.org/officeDocument/2006/relationships/image" Target="../media/image260.png"/><Relationship Id="rId12" Type="http://schemas.openxmlformats.org/officeDocument/2006/relationships/image" Target="../media/image28.png"/><Relationship Id="rId17" Type="http://schemas.openxmlformats.org/officeDocument/2006/relationships/customXml" Target="../ink/ink20.xml"/><Relationship Id="rId25" Type="http://schemas.openxmlformats.org/officeDocument/2006/relationships/customXml" Target="../ink/ink24.xml"/><Relationship Id="rId2" Type="http://schemas.openxmlformats.org/officeDocument/2006/relationships/notesSlide" Target="../notesSlides/notesSlide16.xml"/><Relationship Id="rId16" Type="http://schemas.openxmlformats.org/officeDocument/2006/relationships/image" Target="../media/image30.png"/><Relationship Id="rId20" Type="http://schemas.openxmlformats.org/officeDocument/2006/relationships/image" Target="../media/image32.png"/><Relationship Id="rId29" Type="http://schemas.openxmlformats.org/officeDocument/2006/relationships/customXml" Target="../ink/ink26.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customXml" Target="../ink/ink17.xml"/><Relationship Id="rId24" Type="http://schemas.openxmlformats.org/officeDocument/2006/relationships/image" Target="../media/image34.png"/><Relationship Id="rId5" Type="http://schemas.openxmlformats.org/officeDocument/2006/relationships/image" Target="../media/image26.png"/><Relationship Id="rId15" Type="http://schemas.openxmlformats.org/officeDocument/2006/relationships/customXml" Target="../ink/ink19.xml"/><Relationship Id="rId23" Type="http://schemas.openxmlformats.org/officeDocument/2006/relationships/customXml" Target="../ink/ink23.xml"/><Relationship Id="rId28" Type="http://schemas.openxmlformats.org/officeDocument/2006/relationships/image" Target="../media/image36.png"/><Relationship Id="rId10" Type="http://schemas.openxmlformats.org/officeDocument/2006/relationships/image" Target="../media/image27.png"/><Relationship Id="rId19" Type="http://schemas.openxmlformats.org/officeDocument/2006/relationships/customXml" Target="../ink/ink21.xml"/><Relationship Id="rId4" Type="http://schemas.openxmlformats.org/officeDocument/2006/relationships/image" Target="../media/image2.jpeg"/><Relationship Id="rId9" Type="http://schemas.openxmlformats.org/officeDocument/2006/relationships/customXml" Target="../ink/ink16.xml"/><Relationship Id="rId14" Type="http://schemas.openxmlformats.org/officeDocument/2006/relationships/image" Target="../media/image29.png"/><Relationship Id="rId22" Type="http://schemas.openxmlformats.org/officeDocument/2006/relationships/image" Target="../media/image33.png"/><Relationship Id="rId27" Type="http://schemas.openxmlformats.org/officeDocument/2006/relationships/customXml" Target="../ink/ink25.xml"/><Relationship Id="rId30"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hyperlink" Target="mailto:Sara.Balmforth@forgetmenotchild.co.uk" TargetMode="External"/><Relationship Id="rId3" Type="http://schemas.openxmlformats.org/officeDocument/2006/relationships/image" Target="../media/image1.jpeg"/><Relationship Id="rId7" Type="http://schemas.openxmlformats.org/officeDocument/2006/relationships/hyperlink" Target="mailto:Laura.Atherton4@nhs.net"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www.ukamb.org/find-a-milk-bank" TargetMode="External"/><Relationship Id="rId11" Type="http://schemas.openxmlformats.org/officeDocument/2006/relationships/hyperlink" Target="https://app.onlinesurveys.jisc.ac.uk/s/newcastle/lactation-after-loss-nhs-staff-survey" TargetMode="External"/><Relationship Id="rId5" Type="http://schemas.openxmlformats.org/officeDocument/2006/relationships/hyperlink" Target="http://www.milkbankatchester.org.uk/donationafterloss" TargetMode="External"/><Relationship Id="rId10" Type="http://schemas.openxmlformats.org/officeDocument/2006/relationships/hyperlink" Target="https://learninghub.nhs.uk/Resource/51570/Item" TargetMode="External"/><Relationship Id="rId4" Type="http://schemas.openxmlformats.org/officeDocument/2006/relationships/image" Target="../media/image2.jpeg"/><Relationship Id="rId9" Type="http://schemas.openxmlformats.org/officeDocument/2006/relationships/hyperlink" Target="mailto:Rowen.Emmett@merseycare.nhs.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pic>
        <p:nvPicPr>
          <p:cNvPr id="3" name="Picture 2" descr="A picture containing arrow&#10;&#10;Description automatically generated">
            <a:extLst>
              <a:ext uri="{FF2B5EF4-FFF2-40B4-BE49-F238E27FC236}">
                <a16:creationId xmlns:a16="http://schemas.microsoft.com/office/drawing/2014/main" id="{DE86FC87-1C2C-41B2-779E-0A711BBEED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4186718"/>
            <a:ext cx="1849139" cy="2464823"/>
          </a:xfrm>
          <a:prstGeom prst="rect">
            <a:avLst/>
          </a:prstGeom>
        </p:spPr>
      </p:pic>
      <p:pic>
        <p:nvPicPr>
          <p:cNvPr id="1026" name="Picture 2" descr="Forget me not Children’s Hospice - Kirklees College">
            <a:extLst>
              <a:ext uri="{FF2B5EF4-FFF2-40B4-BE49-F238E27FC236}">
                <a16:creationId xmlns:a16="http://schemas.microsoft.com/office/drawing/2014/main" id="{3BA2AB22-219F-61CE-5E4B-5E09B3DEDB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556" t="40000" r="15555" b="38889"/>
          <a:stretch/>
        </p:blipFill>
        <p:spPr bwMode="auto">
          <a:xfrm>
            <a:off x="3276600" y="5564999"/>
            <a:ext cx="3693695" cy="11319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E1F2F3-F79E-2598-DBF5-599A60418203}"/>
              </a:ext>
            </a:extLst>
          </p:cNvPr>
          <p:cNvSpPr txBox="1"/>
          <p:nvPr/>
        </p:nvSpPr>
        <p:spPr>
          <a:xfrm>
            <a:off x="1446797" y="1965031"/>
            <a:ext cx="7353299" cy="1815882"/>
          </a:xfrm>
          <a:prstGeom prst="rect">
            <a:avLst/>
          </a:prstGeom>
          <a:noFill/>
        </p:spPr>
        <p:txBody>
          <a:bodyPr wrap="square" rtlCol="0">
            <a:spAutoFit/>
          </a:bodyPr>
          <a:lstStyle/>
          <a:p>
            <a:pPr algn="ctr" eaLnBrk="1" hangingPunct="1"/>
            <a:r>
              <a:rPr lang="en-US" sz="2800" b="1" dirty="0">
                <a:solidFill>
                  <a:srgbClr val="A71263"/>
                </a:solidFill>
                <a:latin typeface="Arial" panose="020B0604020202020204" pitchFamily="34" charset="0"/>
                <a:cs typeface="Arial" panose="020B0604020202020204" pitchFamily="34" charset="0"/>
              </a:rPr>
              <a:t>Talking About Lactation:  </a:t>
            </a:r>
          </a:p>
          <a:p>
            <a:pPr algn="ctr" eaLnBrk="1" hangingPunct="1"/>
            <a:r>
              <a:rPr lang="en-US" sz="2800" b="1" dirty="0">
                <a:solidFill>
                  <a:srgbClr val="A71263"/>
                </a:solidFill>
                <a:latin typeface="Arial" panose="020B0604020202020204" pitchFamily="34" charset="0"/>
                <a:cs typeface="Arial" panose="020B0604020202020204" pitchFamily="34" charset="0"/>
              </a:rPr>
              <a:t>The Importance of </a:t>
            </a:r>
          </a:p>
          <a:p>
            <a:pPr algn="ctr" eaLnBrk="1" hangingPunct="1"/>
            <a:r>
              <a:rPr lang="en-US" sz="2800" b="1" dirty="0">
                <a:solidFill>
                  <a:srgbClr val="A71263"/>
                </a:solidFill>
                <a:latin typeface="Arial" panose="020B0604020202020204" pitchFamily="34" charset="0"/>
                <a:cs typeface="Arial" panose="020B0604020202020204" pitchFamily="34" charset="0"/>
              </a:rPr>
              <a:t>Shared Decision Making </a:t>
            </a:r>
          </a:p>
          <a:p>
            <a:pPr algn="ctr" eaLnBrk="1" hangingPunct="1"/>
            <a:r>
              <a:rPr lang="en-US" sz="2800" b="1" dirty="0">
                <a:solidFill>
                  <a:srgbClr val="A71263"/>
                </a:solidFill>
                <a:latin typeface="Arial" panose="020B0604020202020204" pitchFamily="34" charset="0"/>
                <a:cs typeface="Arial" panose="020B0604020202020204" pitchFamily="34" charset="0"/>
              </a:rPr>
              <a:t>in Antenatal Anticipatory Care Planning </a:t>
            </a:r>
          </a:p>
        </p:txBody>
      </p:sp>
      <p:sp>
        <p:nvSpPr>
          <p:cNvPr id="12" name="TextBox 11">
            <a:extLst>
              <a:ext uri="{FF2B5EF4-FFF2-40B4-BE49-F238E27FC236}">
                <a16:creationId xmlns:a16="http://schemas.microsoft.com/office/drawing/2014/main" id="{AF895176-0DD9-7753-E0FB-45B518E4ECED}"/>
              </a:ext>
            </a:extLst>
          </p:cNvPr>
          <p:cNvSpPr txBox="1"/>
          <p:nvPr/>
        </p:nvSpPr>
        <p:spPr>
          <a:xfrm>
            <a:off x="208261" y="4338089"/>
            <a:ext cx="5562600" cy="1200329"/>
          </a:xfrm>
          <a:prstGeom prst="rect">
            <a:avLst/>
          </a:prstGeom>
          <a:noFill/>
        </p:spPr>
        <p:txBody>
          <a:bodyPr wrap="square" rtlCol="0">
            <a:spAutoFit/>
          </a:bodyPr>
          <a:lstStyle/>
          <a:p>
            <a:r>
              <a:rPr lang="en-GB" b="1" dirty="0">
                <a:solidFill>
                  <a:srgbClr val="A71263"/>
                </a:solidFill>
                <a:latin typeface="Arial" panose="020B0604020202020204" pitchFamily="34" charset="0"/>
                <a:cs typeface="Arial" panose="020B0604020202020204" pitchFamily="34" charset="0"/>
              </a:rPr>
              <a:t>22</a:t>
            </a:r>
            <a:r>
              <a:rPr lang="en-GB" b="1" baseline="30000" dirty="0">
                <a:solidFill>
                  <a:srgbClr val="A71263"/>
                </a:solidFill>
                <a:latin typeface="Arial" panose="020B0604020202020204" pitchFamily="34" charset="0"/>
                <a:cs typeface="Arial" panose="020B0604020202020204" pitchFamily="34" charset="0"/>
              </a:rPr>
              <a:t>nd</a:t>
            </a:r>
            <a:r>
              <a:rPr lang="en-GB" b="1" dirty="0">
                <a:solidFill>
                  <a:srgbClr val="A71263"/>
                </a:solidFill>
                <a:latin typeface="Arial" panose="020B0604020202020204" pitchFamily="34" charset="0"/>
                <a:cs typeface="Arial" panose="020B0604020202020204" pitchFamily="34" charset="0"/>
              </a:rPr>
              <a:t> October 2024</a:t>
            </a:r>
          </a:p>
          <a:p>
            <a:r>
              <a:rPr lang="en-GB" b="1" dirty="0">
                <a:solidFill>
                  <a:srgbClr val="A71263"/>
                </a:solidFill>
                <a:latin typeface="Arial" panose="020B0604020202020204" pitchFamily="34" charset="0"/>
                <a:cs typeface="Arial" panose="020B0604020202020204" pitchFamily="34" charset="0"/>
              </a:rPr>
              <a:t>Laura Atherton – The Milk Bank at Chester</a:t>
            </a:r>
          </a:p>
          <a:p>
            <a:r>
              <a:rPr lang="en-GB" b="1" dirty="0">
                <a:solidFill>
                  <a:srgbClr val="A71263"/>
                </a:solidFill>
                <a:latin typeface="Arial" panose="020B0604020202020204" pitchFamily="34" charset="0"/>
                <a:cs typeface="Arial" panose="020B0604020202020204" pitchFamily="34" charset="0"/>
              </a:rPr>
              <a:t>Sara Balmforth – Perinatal Midwife </a:t>
            </a:r>
          </a:p>
          <a:p>
            <a:r>
              <a:rPr lang="en-GB" b="1" dirty="0">
                <a:solidFill>
                  <a:srgbClr val="A71263"/>
                </a:solidFill>
                <a:latin typeface="Arial" panose="020B0604020202020204" pitchFamily="34" charset="0"/>
                <a:cs typeface="Arial" panose="020B0604020202020204" pitchFamily="34" charset="0"/>
              </a:rPr>
              <a:t>Rowen Emmett-O’Toole – Parent Voice </a:t>
            </a:r>
          </a:p>
        </p:txBody>
      </p:sp>
    </p:spTree>
    <p:extLst>
      <p:ext uri="{BB962C8B-B14F-4D97-AF65-F5344CB8AC3E}">
        <p14:creationId xmlns:p14="http://schemas.microsoft.com/office/powerpoint/2010/main" val="1956715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0" y="0"/>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2" name="Shape 122"/>
          <p:cNvSpPr/>
          <p:nvPr/>
        </p:nvSpPr>
        <p:spPr>
          <a:xfrm>
            <a:off x="-574534" y="5000081"/>
            <a:ext cx="9173881" cy="62612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4900">
                <a:latin typeface="Arial"/>
                <a:ea typeface="Arial"/>
                <a:cs typeface="Arial"/>
                <a:sym typeface="Arial"/>
              </a:defRPr>
            </a:lvl1pPr>
          </a:lstStyle>
          <a:p>
            <a:endParaRPr sz="3600" b="1" dirty="0">
              <a:latin typeface="+mn-lt"/>
            </a:endParaRPr>
          </a:p>
        </p:txBody>
      </p:sp>
      <p:sp>
        <p:nvSpPr>
          <p:cNvPr id="123" name="Shape 123"/>
          <p:cNvSpPr/>
          <p:nvPr/>
        </p:nvSpPr>
        <p:spPr>
          <a:xfrm>
            <a:off x="-596369" y="5626210"/>
            <a:ext cx="9181833" cy="41068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2200">
                <a:solidFill>
                  <a:srgbClr val="A6AAA9"/>
                </a:solidFill>
                <a:latin typeface="Arial"/>
                <a:ea typeface="Arial"/>
                <a:cs typeface="Arial"/>
                <a:sym typeface="Arial"/>
              </a:defRPr>
            </a:lvl1pPr>
          </a:lstStyle>
          <a:p>
            <a:endParaRPr b="1" dirty="0">
              <a:latin typeface="+mn-lt"/>
            </a:endParaRPr>
          </a:p>
        </p:txBody>
      </p:sp>
      <p:sp>
        <p:nvSpPr>
          <p:cNvPr id="7" name="Title 1"/>
          <p:cNvSpPr>
            <a:spLocks noGrp="1"/>
          </p:cNvSpPr>
          <p:nvPr>
            <p:ph type="ctrTitle"/>
          </p:nvPr>
        </p:nvSpPr>
        <p:spPr>
          <a:xfrm>
            <a:off x="806363" y="2578318"/>
            <a:ext cx="7772400" cy="1470025"/>
          </a:xfrm>
        </p:spPr>
        <p:txBody>
          <a:bodyPr>
            <a:normAutofit/>
          </a:bodyPr>
          <a:lstStyle/>
          <a:p>
            <a:br>
              <a:rPr lang="en-GB" sz="4000" b="1" dirty="0">
                <a:solidFill>
                  <a:schemeClr val="accent1">
                    <a:lumMod val="75000"/>
                  </a:schemeClr>
                </a:solidFill>
              </a:rPr>
            </a:br>
            <a:endParaRPr lang="en-GB" b="1" dirty="0">
              <a:solidFill>
                <a:schemeClr val="accent1">
                  <a:lumMod val="75000"/>
                </a:schemeClr>
              </a:solidFill>
            </a:endParaRPr>
          </a:p>
        </p:txBody>
      </p:sp>
      <p:sp>
        <p:nvSpPr>
          <p:cNvPr id="3" name="Subtitle 2">
            <a:extLst>
              <a:ext uri="{FF2B5EF4-FFF2-40B4-BE49-F238E27FC236}">
                <a16:creationId xmlns:a16="http://schemas.microsoft.com/office/drawing/2014/main" id="{8998DBC4-90A6-5CF7-2885-BBDC97BE0CDA}"/>
              </a:ext>
            </a:extLst>
          </p:cNvPr>
          <p:cNvSpPr txBox="1">
            <a:spLocks/>
          </p:cNvSpPr>
          <p:nvPr/>
        </p:nvSpPr>
        <p:spPr>
          <a:xfrm>
            <a:off x="266700" y="3180606"/>
            <a:ext cx="8610600" cy="33527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2"/>
              </a:solidFill>
            </a:endParaRPr>
          </a:p>
          <a:p>
            <a:endParaRPr lang="en-GB" sz="2400" dirty="0">
              <a:solidFill>
                <a:schemeClr val="tx2"/>
              </a:solidFill>
            </a:endParaRPr>
          </a:p>
        </p:txBody>
      </p:sp>
      <p:sp>
        <p:nvSpPr>
          <p:cNvPr id="13" name="Speech Bubble: Rectangle 12">
            <a:extLst>
              <a:ext uri="{FF2B5EF4-FFF2-40B4-BE49-F238E27FC236}">
                <a16:creationId xmlns:a16="http://schemas.microsoft.com/office/drawing/2014/main" id="{C2FAEA7A-C194-F32E-BD10-2AB3C653DE8D}"/>
              </a:ext>
            </a:extLst>
          </p:cNvPr>
          <p:cNvSpPr/>
          <p:nvPr/>
        </p:nvSpPr>
        <p:spPr>
          <a:xfrm rot="5400000">
            <a:off x="3668615" y="1773358"/>
            <a:ext cx="3352800" cy="4549970"/>
          </a:xfrm>
          <a:custGeom>
            <a:avLst/>
            <a:gdLst>
              <a:gd name="connsiteX0" fmla="*/ 0 w 3352800"/>
              <a:gd name="connsiteY0" fmla="*/ 0 h 4549970"/>
              <a:gd name="connsiteX1" fmla="*/ 558800 w 3352800"/>
              <a:gd name="connsiteY1" fmla="*/ 0 h 4549970"/>
              <a:gd name="connsiteX2" fmla="*/ 558800 w 3352800"/>
              <a:gd name="connsiteY2" fmla="*/ 0 h 4549970"/>
              <a:gd name="connsiteX3" fmla="*/ 1397000 w 3352800"/>
              <a:gd name="connsiteY3" fmla="*/ 0 h 4549970"/>
              <a:gd name="connsiteX4" fmla="*/ 3352800 w 3352800"/>
              <a:gd name="connsiteY4" fmla="*/ 0 h 4549970"/>
              <a:gd name="connsiteX5" fmla="*/ 3352800 w 3352800"/>
              <a:gd name="connsiteY5" fmla="*/ 2654149 h 4549970"/>
              <a:gd name="connsiteX6" fmla="*/ 3352800 w 3352800"/>
              <a:gd name="connsiteY6" fmla="*/ 2654149 h 4549970"/>
              <a:gd name="connsiteX7" fmla="*/ 3352800 w 3352800"/>
              <a:gd name="connsiteY7" fmla="*/ 3791642 h 4549970"/>
              <a:gd name="connsiteX8" fmla="*/ 3352800 w 3352800"/>
              <a:gd name="connsiteY8" fmla="*/ 4549970 h 4549970"/>
              <a:gd name="connsiteX9" fmla="*/ 1397000 w 3352800"/>
              <a:gd name="connsiteY9" fmla="*/ 4549970 h 4549970"/>
              <a:gd name="connsiteX10" fmla="*/ 977911 w 3352800"/>
              <a:gd name="connsiteY10" fmla="*/ 5118716 h 4549970"/>
              <a:gd name="connsiteX11" fmla="*/ 558800 w 3352800"/>
              <a:gd name="connsiteY11" fmla="*/ 4549970 h 4549970"/>
              <a:gd name="connsiteX12" fmla="*/ 0 w 3352800"/>
              <a:gd name="connsiteY12" fmla="*/ 4549970 h 4549970"/>
              <a:gd name="connsiteX13" fmla="*/ 0 w 3352800"/>
              <a:gd name="connsiteY13" fmla="*/ 3791642 h 4549970"/>
              <a:gd name="connsiteX14" fmla="*/ 0 w 3352800"/>
              <a:gd name="connsiteY14" fmla="*/ 2654149 h 4549970"/>
              <a:gd name="connsiteX15" fmla="*/ 0 w 3352800"/>
              <a:gd name="connsiteY15" fmla="*/ 2654149 h 4549970"/>
              <a:gd name="connsiteX16" fmla="*/ 0 w 3352800"/>
              <a:gd name="connsiteY16" fmla="*/ 0 h 454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4549970" fill="none" extrusionOk="0">
                <a:moveTo>
                  <a:pt x="0" y="0"/>
                </a:moveTo>
                <a:cubicBezTo>
                  <a:pt x="134467" y="-17936"/>
                  <a:pt x="362863" y="27757"/>
                  <a:pt x="558800" y="0"/>
                </a:cubicBezTo>
                <a:lnTo>
                  <a:pt x="558800" y="0"/>
                </a:lnTo>
                <a:cubicBezTo>
                  <a:pt x="825675" y="73822"/>
                  <a:pt x="1118257" y="-68297"/>
                  <a:pt x="1397000" y="0"/>
                </a:cubicBezTo>
                <a:cubicBezTo>
                  <a:pt x="1927472" y="81235"/>
                  <a:pt x="2558149" y="68297"/>
                  <a:pt x="3352800" y="0"/>
                </a:cubicBezTo>
                <a:cubicBezTo>
                  <a:pt x="3207610" y="1024439"/>
                  <a:pt x="3311334" y="1797434"/>
                  <a:pt x="3352800" y="2654149"/>
                </a:cubicBezTo>
                <a:lnTo>
                  <a:pt x="3352800" y="2654149"/>
                </a:lnTo>
                <a:cubicBezTo>
                  <a:pt x="3417303" y="2806862"/>
                  <a:pt x="3404168" y="3611068"/>
                  <a:pt x="3352800" y="3791642"/>
                </a:cubicBezTo>
                <a:cubicBezTo>
                  <a:pt x="3404962" y="4069353"/>
                  <a:pt x="3314559" y="4472672"/>
                  <a:pt x="3352800" y="4549970"/>
                </a:cubicBezTo>
                <a:cubicBezTo>
                  <a:pt x="2910381" y="4629120"/>
                  <a:pt x="1993417" y="4684480"/>
                  <a:pt x="1397000" y="4549970"/>
                </a:cubicBezTo>
                <a:cubicBezTo>
                  <a:pt x="1296301" y="4758718"/>
                  <a:pt x="1070943" y="5092201"/>
                  <a:pt x="977911" y="5118716"/>
                </a:cubicBezTo>
                <a:cubicBezTo>
                  <a:pt x="837442" y="4966198"/>
                  <a:pt x="685206" y="4639591"/>
                  <a:pt x="558800" y="4549970"/>
                </a:cubicBezTo>
                <a:cubicBezTo>
                  <a:pt x="347018" y="4595847"/>
                  <a:pt x="229269" y="4571308"/>
                  <a:pt x="0" y="4549970"/>
                </a:cubicBezTo>
                <a:cubicBezTo>
                  <a:pt x="-51432" y="4379132"/>
                  <a:pt x="-66957" y="4058177"/>
                  <a:pt x="0" y="3791642"/>
                </a:cubicBezTo>
                <a:cubicBezTo>
                  <a:pt x="-70621" y="3310267"/>
                  <a:pt x="90595" y="2985931"/>
                  <a:pt x="0" y="2654149"/>
                </a:cubicBezTo>
                <a:lnTo>
                  <a:pt x="0" y="2654149"/>
                </a:lnTo>
                <a:cubicBezTo>
                  <a:pt x="-45124" y="2141667"/>
                  <a:pt x="-33553" y="970629"/>
                  <a:pt x="0" y="0"/>
                </a:cubicBezTo>
                <a:close/>
              </a:path>
              <a:path w="3352800" h="4549970" stroke="0" extrusionOk="0">
                <a:moveTo>
                  <a:pt x="0" y="0"/>
                </a:moveTo>
                <a:cubicBezTo>
                  <a:pt x="140821" y="26281"/>
                  <a:pt x="306517" y="-20306"/>
                  <a:pt x="558800" y="0"/>
                </a:cubicBezTo>
                <a:lnTo>
                  <a:pt x="558800" y="0"/>
                </a:lnTo>
                <a:cubicBezTo>
                  <a:pt x="967084" y="-31716"/>
                  <a:pt x="1195372" y="61246"/>
                  <a:pt x="1397000" y="0"/>
                </a:cubicBezTo>
                <a:cubicBezTo>
                  <a:pt x="1739844" y="-41088"/>
                  <a:pt x="2844455" y="-69146"/>
                  <a:pt x="3352800" y="0"/>
                </a:cubicBezTo>
                <a:cubicBezTo>
                  <a:pt x="3297770" y="1165863"/>
                  <a:pt x="3425510" y="1339666"/>
                  <a:pt x="3352800" y="2654149"/>
                </a:cubicBezTo>
                <a:lnTo>
                  <a:pt x="3352800" y="2654149"/>
                </a:lnTo>
                <a:cubicBezTo>
                  <a:pt x="3417662" y="3114460"/>
                  <a:pt x="3348866" y="3541734"/>
                  <a:pt x="3352800" y="3791642"/>
                </a:cubicBezTo>
                <a:cubicBezTo>
                  <a:pt x="3343457" y="4102834"/>
                  <a:pt x="3396255" y="4237990"/>
                  <a:pt x="3352800" y="4549970"/>
                </a:cubicBezTo>
                <a:cubicBezTo>
                  <a:pt x="2957032" y="4430432"/>
                  <a:pt x="2041500" y="4533235"/>
                  <a:pt x="1397000" y="4549970"/>
                </a:cubicBezTo>
                <a:cubicBezTo>
                  <a:pt x="1150762" y="4782278"/>
                  <a:pt x="1171416" y="4910650"/>
                  <a:pt x="977911" y="5118716"/>
                </a:cubicBezTo>
                <a:cubicBezTo>
                  <a:pt x="895543" y="5080367"/>
                  <a:pt x="661261" y="4742807"/>
                  <a:pt x="558800" y="4549970"/>
                </a:cubicBezTo>
                <a:cubicBezTo>
                  <a:pt x="488580" y="4547864"/>
                  <a:pt x="113471" y="4559242"/>
                  <a:pt x="0" y="4549970"/>
                </a:cubicBezTo>
                <a:cubicBezTo>
                  <a:pt x="53256" y="4447355"/>
                  <a:pt x="-27017" y="3925270"/>
                  <a:pt x="0" y="3791642"/>
                </a:cubicBezTo>
                <a:cubicBezTo>
                  <a:pt x="-81274" y="3541543"/>
                  <a:pt x="9145" y="3168809"/>
                  <a:pt x="0" y="2654149"/>
                </a:cubicBezTo>
                <a:lnTo>
                  <a:pt x="0" y="2654149"/>
                </a:lnTo>
                <a:cubicBezTo>
                  <a:pt x="-48168" y="1998575"/>
                  <a:pt x="-113723" y="1321355"/>
                  <a:pt x="0" y="0"/>
                </a:cubicBezTo>
                <a:close/>
              </a:path>
            </a:pathLst>
          </a:custGeom>
          <a:solidFill>
            <a:srgbClr val="0E809A">
              <a:alpha val="52000"/>
            </a:srgbClr>
          </a:solidFill>
          <a:ln>
            <a:extLst>
              <a:ext uri="{C807C97D-BFC1-408E-A445-0C87EB9F89A2}">
                <ask:lineSketchStyleProps xmlns:ask="http://schemas.microsoft.com/office/drawing/2018/sketchyshapes" sd="2640294349">
                  <a:prstGeom prst="wedgeRectCallou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039D610-4192-9AAC-7197-80E42591CC51}"/>
              </a:ext>
            </a:extLst>
          </p:cNvPr>
          <p:cNvSpPr txBox="1"/>
          <p:nvPr/>
        </p:nvSpPr>
        <p:spPr>
          <a:xfrm>
            <a:off x="3251964" y="2481636"/>
            <a:ext cx="4040903" cy="3108543"/>
          </a:xfrm>
          <a:prstGeom prst="rect">
            <a:avLst/>
          </a:prstGeom>
          <a:noFill/>
        </p:spPr>
        <p:txBody>
          <a:bodyPr wrap="square" rtlCol="0">
            <a:spAutoFit/>
          </a:bodyPr>
          <a:lstStyle/>
          <a:p>
            <a:pPr algn="ctr"/>
            <a:r>
              <a:rPr lang="en-GB" sz="2800" dirty="0">
                <a:solidFill>
                  <a:schemeClr val="tx1"/>
                </a:solidFill>
                <a:latin typeface="Dreaming Outloud Pro" panose="03050502040302030504" pitchFamily="66" charset="0"/>
                <a:cs typeface="Dreaming Outloud Pro" panose="03050502040302030504" pitchFamily="66" charset="0"/>
              </a:rPr>
              <a:t>“Following a TFMR I was told my milk would come in and told how to stop it/not encourage it- I wasn’t told I could have donated it which I would have really liked”</a:t>
            </a:r>
          </a:p>
        </p:txBody>
      </p:sp>
    </p:spTree>
    <p:extLst>
      <p:ext uri="{BB962C8B-B14F-4D97-AF65-F5344CB8AC3E}">
        <p14:creationId xmlns:p14="http://schemas.microsoft.com/office/powerpoint/2010/main" val="49029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0" y="-291"/>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2" name="Shape 122"/>
          <p:cNvSpPr/>
          <p:nvPr/>
        </p:nvSpPr>
        <p:spPr>
          <a:xfrm>
            <a:off x="-574534" y="5000081"/>
            <a:ext cx="9173881" cy="62612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4900">
                <a:latin typeface="Arial"/>
                <a:ea typeface="Arial"/>
                <a:cs typeface="Arial"/>
                <a:sym typeface="Arial"/>
              </a:defRPr>
            </a:lvl1pPr>
          </a:lstStyle>
          <a:p>
            <a:endParaRPr sz="3600" b="1" dirty="0">
              <a:latin typeface="+mn-lt"/>
            </a:endParaRPr>
          </a:p>
        </p:txBody>
      </p:sp>
      <p:sp>
        <p:nvSpPr>
          <p:cNvPr id="123" name="Shape 123"/>
          <p:cNvSpPr/>
          <p:nvPr/>
        </p:nvSpPr>
        <p:spPr>
          <a:xfrm>
            <a:off x="-596369" y="5626210"/>
            <a:ext cx="9181833" cy="41068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2200">
                <a:solidFill>
                  <a:srgbClr val="A6AAA9"/>
                </a:solidFill>
                <a:latin typeface="Arial"/>
                <a:ea typeface="Arial"/>
                <a:cs typeface="Arial"/>
                <a:sym typeface="Arial"/>
              </a:defRPr>
            </a:lvl1pPr>
          </a:lstStyle>
          <a:p>
            <a:endParaRPr b="1" dirty="0">
              <a:latin typeface="+mn-lt"/>
            </a:endParaRPr>
          </a:p>
        </p:txBody>
      </p:sp>
      <p:sp>
        <p:nvSpPr>
          <p:cNvPr id="2" name="TextBox 1"/>
          <p:cNvSpPr txBox="1"/>
          <p:nvPr/>
        </p:nvSpPr>
        <p:spPr>
          <a:xfrm>
            <a:off x="2514600" y="1795489"/>
            <a:ext cx="6324600" cy="646331"/>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Reflection</a:t>
            </a:r>
            <a:endParaRPr lang="en-GB" sz="3600" b="1" dirty="0">
              <a:solidFill>
                <a:schemeClr val="accent2">
                  <a:lumMod val="75000"/>
                </a:schemeClr>
              </a:solidFill>
            </a:endParaRPr>
          </a:p>
        </p:txBody>
      </p:sp>
      <p:sp>
        <p:nvSpPr>
          <p:cNvPr id="3" name="Subtitle 2">
            <a:extLst>
              <a:ext uri="{FF2B5EF4-FFF2-40B4-BE49-F238E27FC236}">
                <a16:creationId xmlns:a16="http://schemas.microsoft.com/office/drawing/2014/main" id="{8998DBC4-90A6-5CF7-2885-BBDC97BE0CDA}"/>
              </a:ext>
            </a:extLst>
          </p:cNvPr>
          <p:cNvSpPr txBox="1">
            <a:spLocks/>
          </p:cNvSpPr>
          <p:nvPr/>
        </p:nvSpPr>
        <p:spPr>
          <a:xfrm>
            <a:off x="266700" y="3180606"/>
            <a:ext cx="8610600" cy="33527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2"/>
              </a:solidFill>
            </a:endParaRPr>
          </a:p>
          <a:p>
            <a:endParaRPr lang="en-GB" sz="2400" dirty="0">
              <a:solidFill>
                <a:schemeClr val="tx2"/>
              </a:solidFill>
            </a:endParaRPr>
          </a:p>
        </p:txBody>
      </p:sp>
      <p:sp>
        <p:nvSpPr>
          <p:cNvPr id="6" name="TextBox 5">
            <a:extLst>
              <a:ext uri="{FF2B5EF4-FFF2-40B4-BE49-F238E27FC236}">
                <a16:creationId xmlns:a16="http://schemas.microsoft.com/office/drawing/2014/main" id="{A032F5AD-3586-BB93-D620-1547F3D5F1A4}"/>
              </a:ext>
            </a:extLst>
          </p:cNvPr>
          <p:cNvSpPr txBox="1"/>
          <p:nvPr/>
        </p:nvSpPr>
        <p:spPr>
          <a:xfrm>
            <a:off x="1416182" y="2672805"/>
            <a:ext cx="7620662" cy="407803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Arial" panose="020B0604020202020204" pitchFamily="34" charset="0"/>
                <a:cs typeface="Arial" panose="020B0604020202020204" pitchFamily="34" charset="0"/>
              </a:rPr>
              <a:t>Have you been </a:t>
            </a:r>
            <a:r>
              <a:rPr lang="en-GB" sz="2400" b="1" dirty="0">
                <a:latin typeface="Arial" panose="020B0604020202020204" pitchFamily="34" charset="0"/>
                <a:cs typeface="Arial" panose="020B0604020202020204" pitchFamily="34" charset="0"/>
              </a:rPr>
              <a:t>aware</a:t>
            </a:r>
            <a:r>
              <a:rPr lang="en-GB" sz="2400" dirty="0">
                <a:latin typeface="Arial" panose="020B0604020202020204" pitchFamily="34" charset="0"/>
                <a:cs typeface="Arial" panose="020B0604020202020204" pitchFamily="34" charset="0"/>
              </a:rPr>
              <a:t> of any conversations like this? </a:t>
            </a:r>
          </a:p>
          <a:p>
            <a:pPr marL="285750" indent="-285750">
              <a:spcBef>
                <a:spcPts val="600"/>
              </a:spcBef>
              <a:buFont typeface="Arial" panose="020B0604020202020204" pitchFamily="34" charset="0"/>
              <a:buChar char="•"/>
            </a:pPr>
            <a:r>
              <a:rPr lang="en-GB" sz="2400" dirty="0">
                <a:latin typeface="Arial" panose="020B0604020202020204" pitchFamily="34" charset="0"/>
                <a:cs typeface="Arial" panose="020B0604020202020204" pitchFamily="34" charset="0"/>
              </a:rPr>
              <a:t>Were you </a:t>
            </a:r>
            <a:r>
              <a:rPr lang="en-GB" sz="2400" b="1" dirty="0">
                <a:latin typeface="Arial" panose="020B0604020202020204" pitchFamily="34" charset="0"/>
                <a:cs typeface="Arial" panose="020B0604020202020204" pitchFamily="34" charset="0"/>
              </a:rPr>
              <a:t>surprised</a:t>
            </a:r>
            <a:r>
              <a:rPr lang="en-GB" sz="2400" dirty="0">
                <a:latin typeface="Arial" panose="020B0604020202020204" pitchFamily="34" charset="0"/>
                <a:cs typeface="Arial" panose="020B0604020202020204" pitchFamily="34" charset="0"/>
              </a:rPr>
              <a:t> by any of the parent statements? </a:t>
            </a:r>
          </a:p>
          <a:p>
            <a:pPr marL="285750" indent="-285750">
              <a:spcBef>
                <a:spcPts val="6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did reading them make you </a:t>
            </a:r>
            <a:r>
              <a:rPr lang="en-GB" sz="2400" b="1" dirty="0">
                <a:latin typeface="Arial" panose="020B0604020202020204" pitchFamily="34" charset="0"/>
                <a:cs typeface="Arial" panose="020B0604020202020204" pitchFamily="34" charset="0"/>
              </a:rPr>
              <a:t>feel</a:t>
            </a:r>
            <a:r>
              <a:rPr lang="en-GB" sz="2400" dirty="0">
                <a:latin typeface="Arial" panose="020B0604020202020204" pitchFamily="34" charset="0"/>
                <a:cs typeface="Arial" panose="020B0604020202020204" pitchFamily="34" charset="0"/>
              </a:rPr>
              <a:t>? </a:t>
            </a:r>
          </a:p>
          <a:p>
            <a:pPr marL="285750" indent="-285750">
              <a:spcBef>
                <a:spcPts val="600"/>
              </a:spcBef>
              <a:buFont typeface="Arial" panose="020B0604020202020204" pitchFamily="34" charset="0"/>
              <a:buChar char="•"/>
            </a:pPr>
            <a:r>
              <a:rPr lang="en-GB" sz="2400" b="1" dirty="0">
                <a:latin typeface="Arial" panose="020B0604020202020204" pitchFamily="34" charset="0"/>
                <a:cs typeface="Arial" panose="020B0604020202020204" pitchFamily="34" charset="0"/>
              </a:rPr>
              <a:t>Whose role do you think this is? </a:t>
            </a:r>
          </a:p>
          <a:p>
            <a:pPr marL="285750" indent="-285750">
              <a:spcBef>
                <a:spcPts val="600"/>
              </a:spcBef>
              <a:buFont typeface="Arial" panose="020B0604020202020204" pitchFamily="34" charset="0"/>
              <a:buChar char="•"/>
            </a:pPr>
            <a:r>
              <a:rPr lang="en-GB" sz="2400" dirty="0">
                <a:latin typeface="Arial" panose="020B0604020202020204" pitchFamily="34" charset="0"/>
                <a:cs typeface="Arial" panose="020B0604020202020204" pitchFamily="34" charset="0"/>
              </a:rPr>
              <a:t>Is there anything you would have done </a:t>
            </a:r>
            <a:r>
              <a:rPr lang="en-GB" sz="2400" b="1" dirty="0">
                <a:latin typeface="Arial" panose="020B0604020202020204" pitchFamily="34" charset="0"/>
                <a:cs typeface="Arial" panose="020B0604020202020204" pitchFamily="34" charset="0"/>
              </a:rPr>
              <a:t>differently</a:t>
            </a:r>
            <a:r>
              <a:rPr lang="en-GB" sz="2400" dirty="0">
                <a:latin typeface="Arial" panose="020B0604020202020204" pitchFamily="34" charset="0"/>
                <a:cs typeface="Arial" panose="020B0604020202020204" pitchFamily="34" charset="0"/>
              </a:rPr>
              <a:t>? </a:t>
            </a:r>
          </a:p>
          <a:p>
            <a:pPr marL="285750" indent="-285750">
              <a:spcBef>
                <a:spcPts val="600"/>
              </a:spcBef>
              <a:buFont typeface="Arial" panose="020B0604020202020204" pitchFamily="34" charset="0"/>
              <a:buChar char="•"/>
            </a:pPr>
            <a:r>
              <a:rPr lang="en-GB" sz="2400" dirty="0">
                <a:latin typeface="Arial" panose="020B0604020202020204" pitchFamily="34" charset="0"/>
                <a:cs typeface="Arial" panose="020B0604020202020204" pitchFamily="34" charset="0"/>
              </a:rPr>
              <a:t>Would it make you do anything </a:t>
            </a:r>
            <a:r>
              <a:rPr lang="en-GB" sz="2400" b="1" dirty="0">
                <a:latin typeface="Arial" panose="020B0604020202020204" pitchFamily="34" charset="0"/>
                <a:cs typeface="Arial" panose="020B0604020202020204" pitchFamily="34" charset="0"/>
              </a:rPr>
              <a:t>differently in the future</a:t>
            </a:r>
            <a:r>
              <a:rPr lang="en-GB"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3379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2" name="TextBox 1">
            <a:extLst>
              <a:ext uri="{FF2B5EF4-FFF2-40B4-BE49-F238E27FC236}">
                <a16:creationId xmlns:a16="http://schemas.microsoft.com/office/drawing/2014/main" id="{7887DE0A-CE51-D9DD-8A82-2DB3D4F68FBC}"/>
              </a:ext>
            </a:extLst>
          </p:cNvPr>
          <p:cNvSpPr txBox="1"/>
          <p:nvPr/>
        </p:nvSpPr>
        <p:spPr>
          <a:xfrm>
            <a:off x="3004680" y="5569393"/>
            <a:ext cx="3657600" cy="646331"/>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Milo’s Story </a:t>
            </a:r>
          </a:p>
        </p:txBody>
      </p:sp>
      <p:pic>
        <p:nvPicPr>
          <p:cNvPr id="7" name="Picture 6">
            <a:extLst>
              <a:ext uri="{FF2B5EF4-FFF2-40B4-BE49-F238E27FC236}">
                <a16:creationId xmlns:a16="http://schemas.microsoft.com/office/drawing/2014/main" id="{92C19814-B702-0D09-B031-CD80E0770D01}"/>
              </a:ext>
            </a:extLst>
          </p:cNvPr>
          <p:cNvPicPr>
            <a:picLocks noChangeAspect="1"/>
          </p:cNvPicPr>
          <p:nvPr/>
        </p:nvPicPr>
        <p:blipFill>
          <a:blip r:embed="rId5"/>
          <a:srcRect l="65879" t="41568" r="4572" b="22891"/>
          <a:stretch/>
        </p:blipFill>
        <p:spPr>
          <a:xfrm>
            <a:off x="1529467" y="1263133"/>
            <a:ext cx="6194822" cy="4191000"/>
          </a:xfrm>
          <a:prstGeom prst="rect">
            <a:avLst/>
          </a:prstGeom>
        </p:spPr>
      </p:pic>
      <p:sp>
        <p:nvSpPr>
          <p:cNvPr id="8" name="Oval 7">
            <a:extLst>
              <a:ext uri="{FF2B5EF4-FFF2-40B4-BE49-F238E27FC236}">
                <a16:creationId xmlns:a16="http://schemas.microsoft.com/office/drawing/2014/main" id="{7F8CE917-DECF-EA3D-F87C-B9B90605E69F}"/>
              </a:ext>
            </a:extLst>
          </p:cNvPr>
          <p:cNvSpPr/>
          <p:nvPr/>
        </p:nvSpPr>
        <p:spPr>
          <a:xfrm>
            <a:off x="152400" y="4321236"/>
            <a:ext cx="2286000" cy="2286000"/>
          </a:xfrm>
          <a:prstGeom prst="ellipse">
            <a:avLst/>
          </a:prstGeom>
          <a:solidFill>
            <a:srgbClr val="FBCF42"/>
          </a:solidFill>
          <a:ln>
            <a:solidFill>
              <a:srgbClr val="FBCF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29AAE344-18F6-E3F6-7EC9-D663E231F5A2}"/>
                  </a:ext>
                </a:extLst>
              </p14:cNvPr>
              <p14:cNvContentPartPr/>
              <p14:nvPr/>
            </p14:nvContentPartPr>
            <p14:xfrm>
              <a:off x="754636" y="5258581"/>
              <a:ext cx="360" cy="360"/>
            </p14:xfrm>
          </p:contentPart>
        </mc:Choice>
        <mc:Fallback xmlns="">
          <p:pic>
            <p:nvPicPr>
              <p:cNvPr id="13" name="Ink 12">
                <a:extLst>
                  <a:ext uri="{FF2B5EF4-FFF2-40B4-BE49-F238E27FC236}">
                    <a16:creationId xmlns:a16="http://schemas.microsoft.com/office/drawing/2014/main" id="{29AAE344-18F6-E3F6-7EC9-D663E231F5A2}"/>
                  </a:ext>
                </a:extLst>
              </p:cNvPr>
              <p:cNvPicPr/>
              <p:nvPr/>
            </p:nvPicPr>
            <p:blipFill>
              <a:blip r:embed="rId7"/>
              <a:stretch>
                <a:fillRect/>
              </a:stretch>
            </p:blipFill>
            <p:spPr>
              <a:xfrm>
                <a:off x="718636" y="522294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6B8153AE-BA1F-6221-0276-FCC89FBE1D7D}"/>
                  </a:ext>
                </a:extLst>
              </p14:cNvPr>
              <p14:cNvContentPartPr/>
              <p14:nvPr/>
            </p14:nvContentPartPr>
            <p14:xfrm>
              <a:off x="1903036" y="5247781"/>
              <a:ext cx="360" cy="360"/>
            </p14:xfrm>
          </p:contentPart>
        </mc:Choice>
        <mc:Fallback xmlns="">
          <p:pic>
            <p:nvPicPr>
              <p:cNvPr id="14" name="Ink 13">
                <a:extLst>
                  <a:ext uri="{FF2B5EF4-FFF2-40B4-BE49-F238E27FC236}">
                    <a16:creationId xmlns:a16="http://schemas.microsoft.com/office/drawing/2014/main" id="{6B8153AE-BA1F-6221-0276-FCC89FBE1D7D}"/>
                  </a:ext>
                </a:extLst>
              </p:cNvPr>
              <p:cNvPicPr/>
              <p:nvPr/>
            </p:nvPicPr>
            <p:blipFill>
              <a:blip r:embed="rId7"/>
              <a:stretch>
                <a:fillRect/>
              </a:stretch>
            </p:blipFill>
            <p:spPr>
              <a:xfrm>
                <a:off x="1867036" y="521214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65BEE075-CCF5-739C-D490-CD2ED8433376}"/>
                  </a:ext>
                </a:extLst>
              </p14:cNvPr>
              <p14:cNvContentPartPr/>
              <p14:nvPr/>
            </p14:nvContentPartPr>
            <p14:xfrm>
              <a:off x="1067227" y="5794472"/>
              <a:ext cx="462240" cy="146160"/>
            </p14:xfrm>
          </p:contentPart>
        </mc:Choice>
        <mc:Fallback xmlns="">
          <p:pic>
            <p:nvPicPr>
              <p:cNvPr id="20" name="Ink 19">
                <a:extLst>
                  <a:ext uri="{FF2B5EF4-FFF2-40B4-BE49-F238E27FC236}">
                    <a16:creationId xmlns:a16="http://schemas.microsoft.com/office/drawing/2014/main" id="{65BEE075-CCF5-739C-D490-CD2ED8433376}"/>
                  </a:ext>
                </a:extLst>
              </p:cNvPr>
              <p:cNvPicPr/>
              <p:nvPr/>
            </p:nvPicPr>
            <p:blipFill>
              <a:blip r:embed="rId10"/>
              <a:stretch>
                <a:fillRect/>
              </a:stretch>
            </p:blipFill>
            <p:spPr>
              <a:xfrm>
                <a:off x="1031227" y="5758832"/>
                <a:ext cx="533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3B30D8E4-DE6E-7D5D-A1BA-4E2936EC5A79}"/>
                  </a:ext>
                </a:extLst>
              </p14:cNvPr>
              <p14:cNvContentPartPr/>
              <p14:nvPr/>
            </p14:nvContentPartPr>
            <p14:xfrm>
              <a:off x="249696" y="3902616"/>
              <a:ext cx="226080" cy="450360"/>
            </p14:xfrm>
          </p:contentPart>
        </mc:Choice>
        <mc:Fallback xmlns="">
          <p:pic>
            <p:nvPicPr>
              <p:cNvPr id="22" name="Ink 21">
                <a:extLst>
                  <a:ext uri="{FF2B5EF4-FFF2-40B4-BE49-F238E27FC236}">
                    <a16:creationId xmlns:a16="http://schemas.microsoft.com/office/drawing/2014/main" id="{3B30D8E4-DE6E-7D5D-A1BA-4E2936EC5A79}"/>
                  </a:ext>
                </a:extLst>
              </p:cNvPr>
              <p:cNvPicPr/>
              <p:nvPr/>
            </p:nvPicPr>
            <p:blipFill>
              <a:blip r:embed="rId12"/>
              <a:stretch>
                <a:fillRect/>
              </a:stretch>
            </p:blipFill>
            <p:spPr>
              <a:xfrm>
                <a:off x="186696" y="3839616"/>
                <a:ext cx="35172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3CCC7979-F57C-AF51-596D-127A4CC3D8F2}"/>
                  </a:ext>
                </a:extLst>
              </p14:cNvPr>
              <p14:cNvContentPartPr/>
              <p14:nvPr/>
            </p14:nvContentPartPr>
            <p14:xfrm>
              <a:off x="1462896" y="3638376"/>
              <a:ext cx="10080" cy="512640"/>
            </p14:xfrm>
          </p:contentPart>
        </mc:Choice>
        <mc:Fallback xmlns="">
          <p:pic>
            <p:nvPicPr>
              <p:cNvPr id="25" name="Ink 24">
                <a:extLst>
                  <a:ext uri="{FF2B5EF4-FFF2-40B4-BE49-F238E27FC236}">
                    <a16:creationId xmlns:a16="http://schemas.microsoft.com/office/drawing/2014/main" id="{3CCC7979-F57C-AF51-596D-127A4CC3D8F2}"/>
                  </a:ext>
                </a:extLst>
              </p:cNvPr>
              <p:cNvPicPr/>
              <p:nvPr/>
            </p:nvPicPr>
            <p:blipFill>
              <a:blip r:embed="rId14"/>
              <a:stretch>
                <a:fillRect/>
              </a:stretch>
            </p:blipFill>
            <p:spPr>
              <a:xfrm>
                <a:off x="1399896" y="3575736"/>
                <a:ext cx="13572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904220C8-1D8E-0AB5-ADC4-7103FC3AE0B2}"/>
                  </a:ext>
                </a:extLst>
              </p14:cNvPr>
              <p14:cNvContentPartPr/>
              <p14:nvPr/>
            </p14:nvContentPartPr>
            <p14:xfrm>
              <a:off x="2093616" y="4101336"/>
              <a:ext cx="354600" cy="342720"/>
            </p14:xfrm>
          </p:contentPart>
        </mc:Choice>
        <mc:Fallback xmlns="">
          <p:pic>
            <p:nvPicPr>
              <p:cNvPr id="26" name="Ink 25">
                <a:extLst>
                  <a:ext uri="{FF2B5EF4-FFF2-40B4-BE49-F238E27FC236}">
                    <a16:creationId xmlns:a16="http://schemas.microsoft.com/office/drawing/2014/main" id="{904220C8-1D8E-0AB5-ADC4-7103FC3AE0B2}"/>
                  </a:ext>
                </a:extLst>
              </p:cNvPr>
              <p:cNvPicPr/>
              <p:nvPr/>
            </p:nvPicPr>
            <p:blipFill>
              <a:blip r:embed="rId16"/>
              <a:stretch>
                <a:fillRect/>
              </a:stretch>
            </p:blipFill>
            <p:spPr>
              <a:xfrm>
                <a:off x="2030976" y="4038696"/>
                <a:ext cx="4802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164D975A-A362-CAA4-D3CB-92B384985B91}"/>
                  </a:ext>
                </a:extLst>
              </p14:cNvPr>
              <p14:cNvContentPartPr/>
              <p14:nvPr/>
            </p14:nvContentPartPr>
            <p14:xfrm>
              <a:off x="2578536" y="4863096"/>
              <a:ext cx="401760" cy="212040"/>
            </p14:xfrm>
          </p:contentPart>
        </mc:Choice>
        <mc:Fallback xmlns="">
          <p:pic>
            <p:nvPicPr>
              <p:cNvPr id="27" name="Ink 26">
                <a:extLst>
                  <a:ext uri="{FF2B5EF4-FFF2-40B4-BE49-F238E27FC236}">
                    <a16:creationId xmlns:a16="http://schemas.microsoft.com/office/drawing/2014/main" id="{164D975A-A362-CAA4-D3CB-92B384985B91}"/>
                  </a:ext>
                </a:extLst>
              </p:cNvPr>
              <p:cNvPicPr/>
              <p:nvPr/>
            </p:nvPicPr>
            <p:blipFill>
              <a:blip r:embed="rId18"/>
              <a:stretch>
                <a:fillRect/>
              </a:stretch>
            </p:blipFill>
            <p:spPr>
              <a:xfrm>
                <a:off x="2515536" y="4800096"/>
                <a:ext cx="5274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D696A77C-C22D-28A2-0CB0-3FDC2B6C77D5}"/>
                  </a:ext>
                </a:extLst>
              </p14:cNvPr>
              <p14:cNvContentPartPr/>
              <p14:nvPr/>
            </p14:nvContentPartPr>
            <p14:xfrm>
              <a:off x="2578536" y="5851512"/>
              <a:ext cx="320040" cy="276840"/>
            </p14:xfrm>
          </p:contentPart>
        </mc:Choice>
        <mc:Fallback xmlns="">
          <p:pic>
            <p:nvPicPr>
              <p:cNvPr id="29" name="Ink 28">
                <a:extLst>
                  <a:ext uri="{FF2B5EF4-FFF2-40B4-BE49-F238E27FC236}">
                    <a16:creationId xmlns:a16="http://schemas.microsoft.com/office/drawing/2014/main" id="{D696A77C-C22D-28A2-0CB0-3FDC2B6C77D5}"/>
                  </a:ext>
                </a:extLst>
              </p:cNvPr>
              <p:cNvPicPr/>
              <p:nvPr/>
            </p:nvPicPr>
            <p:blipFill>
              <a:blip r:embed="rId20"/>
              <a:stretch>
                <a:fillRect/>
              </a:stretch>
            </p:blipFill>
            <p:spPr>
              <a:xfrm>
                <a:off x="2515536" y="5788872"/>
                <a:ext cx="44568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27B4E945-C456-759D-A8B1-C0C72E841F5A}"/>
                  </a:ext>
                </a:extLst>
              </p14:cNvPr>
              <p14:cNvContentPartPr/>
              <p14:nvPr/>
            </p14:nvContentPartPr>
            <p14:xfrm>
              <a:off x="2130336" y="6509952"/>
              <a:ext cx="211680" cy="390600"/>
            </p14:xfrm>
          </p:contentPart>
        </mc:Choice>
        <mc:Fallback xmlns="">
          <p:pic>
            <p:nvPicPr>
              <p:cNvPr id="30" name="Ink 29">
                <a:extLst>
                  <a:ext uri="{FF2B5EF4-FFF2-40B4-BE49-F238E27FC236}">
                    <a16:creationId xmlns:a16="http://schemas.microsoft.com/office/drawing/2014/main" id="{27B4E945-C456-759D-A8B1-C0C72E841F5A}"/>
                  </a:ext>
                </a:extLst>
              </p:cNvPr>
              <p:cNvPicPr/>
              <p:nvPr/>
            </p:nvPicPr>
            <p:blipFill>
              <a:blip r:embed="rId22"/>
              <a:stretch>
                <a:fillRect/>
              </a:stretch>
            </p:blipFill>
            <p:spPr>
              <a:xfrm>
                <a:off x="2067696" y="6446952"/>
                <a:ext cx="33732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Ink 30">
                <a:extLst>
                  <a:ext uri="{FF2B5EF4-FFF2-40B4-BE49-F238E27FC236}">
                    <a16:creationId xmlns:a16="http://schemas.microsoft.com/office/drawing/2014/main" id="{DC2AB107-46E3-B11B-54D5-54CBDE445BC4}"/>
                  </a:ext>
                </a:extLst>
              </p14:cNvPr>
              <p14:cNvContentPartPr/>
              <p14:nvPr/>
            </p14:nvContentPartPr>
            <p14:xfrm>
              <a:off x="1343736" y="6738984"/>
              <a:ext cx="28080" cy="339120"/>
            </p14:xfrm>
          </p:contentPart>
        </mc:Choice>
        <mc:Fallback xmlns="">
          <p:pic>
            <p:nvPicPr>
              <p:cNvPr id="31" name="Ink 30">
                <a:extLst>
                  <a:ext uri="{FF2B5EF4-FFF2-40B4-BE49-F238E27FC236}">
                    <a16:creationId xmlns:a16="http://schemas.microsoft.com/office/drawing/2014/main" id="{DC2AB107-46E3-B11B-54D5-54CBDE445BC4}"/>
                  </a:ext>
                </a:extLst>
              </p:cNvPr>
              <p:cNvPicPr/>
              <p:nvPr/>
            </p:nvPicPr>
            <p:blipFill>
              <a:blip r:embed="rId24"/>
              <a:stretch>
                <a:fillRect/>
              </a:stretch>
            </p:blipFill>
            <p:spPr>
              <a:xfrm>
                <a:off x="1281096" y="6675984"/>
                <a:ext cx="15372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Ink 37">
                <a:extLst>
                  <a:ext uri="{FF2B5EF4-FFF2-40B4-BE49-F238E27FC236}">
                    <a16:creationId xmlns:a16="http://schemas.microsoft.com/office/drawing/2014/main" id="{A2460EC8-870E-8A72-D364-28181D2A70E8}"/>
                  </a:ext>
                </a:extLst>
              </p14:cNvPr>
              <p14:cNvContentPartPr/>
              <p14:nvPr/>
            </p14:nvContentPartPr>
            <p14:xfrm>
              <a:off x="264456" y="6592104"/>
              <a:ext cx="311400" cy="255960"/>
            </p14:xfrm>
          </p:contentPart>
        </mc:Choice>
        <mc:Fallback xmlns="">
          <p:pic>
            <p:nvPicPr>
              <p:cNvPr id="38" name="Ink 37">
                <a:extLst>
                  <a:ext uri="{FF2B5EF4-FFF2-40B4-BE49-F238E27FC236}">
                    <a16:creationId xmlns:a16="http://schemas.microsoft.com/office/drawing/2014/main" id="{A2460EC8-870E-8A72-D364-28181D2A70E8}"/>
                  </a:ext>
                </a:extLst>
              </p:cNvPr>
              <p:cNvPicPr/>
              <p:nvPr/>
            </p:nvPicPr>
            <p:blipFill>
              <a:blip r:embed="rId26"/>
              <a:stretch>
                <a:fillRect/>
              </a:stretch>
            </p:blipFill>
            <p:spPr>
              <a:xfrm>
                <a:off x="201816" y="6529464"/>
                <a:ext cx="4370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Ink 38">
                <a:extLst>
                  <a:ext uri="{FF2B5EF4-FFF2-40B4-BE49-F238E27FC236}">
                    <a16:creationId xmlns:a16="http://schemas.microsoft.com/office/drawing/2014/main" id="{52D97A2D-F55D-485E-0C52-497B5162D98D}"/>
                  </a:ext>
                </a:extLst>
              </p14:cNvPr>
              <p14:cNvContentPartPr/>
              <p14:nvPr/>
            </p14:nvContentPartPr>
            <p14:xfrm>
              <a:off x="-465984" y="6061824"/>
              <a:ext cx="529920" cy="37800"/>
            </p14:xfrm>
          </p:contentPart>
        </mc:Choice>
        <mc:Fallback xmlns="">
          <p:pic>
            <p:nvPicPr>
              <p:cNvPr id="39" name="Ink 38">
                <a:extLst>
                  <a:ext uri="{FF2B5EF4-FFF2-40B4-BE49-F238E27FC236}">
                    <a16:creationId xmlns:a16="http://schemas.microsoft.com/office/drawing/2014/main" id="{52D97A2D-F55D-485E-0C52-497B5162D98D}"/>
                  </a:ext>
                </a:extLst>
              </p:cNvPr>
              <p:cNvPicPr/>
              <p:nvPr/>
            </p:nvPicPr>
            <p:blipFill>
              <a:blip r:embed="rId28"/>
              <a:stretch>
                <a:fillRect/>
              </a:stretch>
            </p:blipFill>
            <p:spPr>
              <a:xfrm>
                <a:off x="-528984" y="5999184"/>
                <a:ext cx="65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 name="Ink 43">
                <a:extLst>
                  <a:ext uri="{FF2B5EF4-FFF2-40B4-BE49-F238E27FC236}">
                    <a16:creationId xmlns:a16="http://schemas.microsoft.com/office/drawing/2014/main" id="{A0F38049-5B74-43C3-AF7C-C5D65BFAA1A2}"/>
                  </a:ext>
                </a:extLst>
              </p14:cNvPr>
              <p14:cNvContentPartPr/>
              <p14:nvPr/>
            </p14:nvContentPartPr>
            <p14:xfrm>
              <a:off x="-273024" y="4873824"/>
              <a:ext cx="355680" cy="182520"/>
            </p14:xfrm>
          </p:contentPart>
        </mc:Choice>
        <mc:Fallback xmlns="">
          <p:pic>
            <p:nvPicPr>
              <p:cNvPr id="44" name="Ink 43">
                <a:extLst>
                  <a:ext uri="{FF2B5EF4-FFF2-40B4-BE49-F238E27FC236}">
                    <a16:creationId xmlns:a16="http://schemas.microsoft.com/office/drawing/2014/main" id="{A0F38049-5B74-43C3-AF7C-C5D65BFAA1A2}"/>
                  </a:ext>
                </a:extLst>
              </p:cNvPr>
              <p:cNvPicPr/>
              <p:nvPr/>
            </p:nvPicPr>
            <p:blipFill>
              <a:blip r:embed="rId30"/>
              <a:stretch>
                <a:fillRect/>
              </a:stretch>
            </p:blipFill>
            <p:spPr>
              <a:xfrm>
                <a:off x="-336024" y="4811184"/>
                <a:ext cx="481320" cy="308160"/>
              </a:xfrm>
              <a:prstGeom prst="rect">
                <a:avLst/>
              </a:prstGeom>
            </p:spPr>
          </p:pic>
        </mc:Fallback>
      </mc:AlternateContent>
    </p:spTree>
    <p:extLst>
      <p:ext uri="{BB962C8B-B14F-4D97-AF65-F5344CB8AC3E}">
        <p14:creationId xmlns:p14="http://schemas.microsoft.com/office/powerpoint/2010/main" val="341409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0" name="Rectangle 9">
            <a:extLst>
              <a:ext uri="{FF2B5EF4-FFF2-40B4-BE49-F238E27FC236}">
                <a16:creationId xmlns:a16="http://schemas.microsoft.com/office/drawing/2014/main" id="{A1197A12-E3F1-B51F-A078-24655A909B0F}"/>
              </a:ext>
            </a:extLst>
          </p:cNvPr>
          <p:cNvSpPr/>
          <p:nvPr/>
        </p:nvSpPr>
        <p:spPr>
          <a:xfrm>
            <a:off x="230248" y="719041"/>
            <a:ext cx="2081325" cy="1447800"/>
          </a:xfrm>
          <a:prstGeom prst="rect">
            <a:avLst/>
          </a:prstGeom>
          <a:solidFill>
            <a:srgbClr val="F3BB04"/>
          </a:solidFill>
          <a:ln>
            <a:solidFill>
              <a:srgbClr val="F3BB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41D677C-E0BA-EBC9-DB1E-18145694CE7F}"/>
              </a:ext>
            </a:extLst>
          </p:cNvPr>
          <p:cNvSpPr/>
          <p:nvPr/>
        </p:nvSpPr>
        <p:spPr>
          <a:xfrm>
            <a:off x="241473" y="2251452"/>
            <a:ext cx="2081325" cy="2597887"/>
          </a:xfrm>
          <a:prstGeom prst="rect">
            <a:avLst/>
          </a:prstGeom>
          <a:solidFill>
            <a:srgbClr val="A71263"/>
          </a:solidFill>
          <a:ln>
            <a:solidFill>
              <a:srgbClr val="A712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7B7688A-818A-1C79-4866-919C550AE037}"/>
              </a:ext>
            </a:extLst>
          </p:cNvPr>
          <p:cNvPicPr>
            <a:picLocks noChangeAspect="1"/>
          </p:cNvPicPr>
          <p:nvPr/>
        </p:nvPicPr>
        <p:blipFill>
          <a:blip r:embed="rId5"/>
          <a:srcRect l="26903" t="12470" r="45552" b="24849"/>
          <a:stretch/>
        </p:blipFill>
        <p:spPr>
          <a:xfrm>
            <a:off x="341598" y="2307278"/>
            <a:ext cx="1905000" cy="2438400"/>
          </a:xfrm>
          <a:prstGeom prst="rect">
            <a:avLst/>
          </a:prstGeom>
        </p:spPr>
      </p:pic>
      <p:pic>
        <p:nvPicPr>
          <p:cNvPr id="5" name="Picture 4">
            <a:extLst>
              <a:ext uri="{FF2B5EF4-FFF2-40B4-BE49-F238E27FC236}">
                <a16:creationId xmlns:a16="http://schemas.microsoft.com/office/drawing/2014/main" id="{5F0921D0-5C77-7C8B-0952-00844CE14345}"/>
              </a:ext>
            </a:extLst>
          </p:cNvPr>
          <p:cNvPicPr>
            <a:picLocks noChangeAspect="1"/>
          </p:cNvPicPr>
          <p:nvPr/>
        </p:nvPicPr>
        <p:blipFill>
          <a:blip r:embed="rId6"/>
          <a:srcRect l="26655" t="26296" r="24166" b="14444"/>
          <a:stretch/>
        </p:blipFill>
        <p:spPr>
          <a:xfrm>
            <a:off x="316197" y="787216"/>
            <a:ext cx="1919176" cy="1300830"/>
          </a:xfrm>
          <a:prstGeom prst="rect">
            <a:avLst/>
          </a:prstGeom>
        </p:spPr>
      </p:pic>
      <p:sp>
        <p:nvSpPr>
          <p:cNvPr id="16" name="Rectangle 15">
            <a:extLst>
              <a:ext uri="{FF2B5EF4-FFF2-40B4-BE49-F238E27FC236}">
                <a16:creationId xmlns:a16="http://schemas.microsoft.com/office/drawing/2014/main" id="{F5EADC48-6FB8-AF4A-FF76-5911FE38CDFC}"/>
              </a:ext>
            </a:extLst>
          </p:cNvPr>
          <p:cNvSpPr/>
          <p:nvPr/>
        </p:nvSpPr>
        <p:spPr>
          <a:xfrm>
            <a:off x="241473" y="4908987"/>
            <a:ext cx="2081325" cy="1371601"/>
          </a:xfrm>
          <a:prstGeom prst="rect">
            <a:avLst/>
          </a:prstGeom>
          <a:solidFill>
            <a:srgbClr val="0E809A"/>
          </a:solidFill>
          <a:ln>
            <a:solidFill>
              <a:srgbClr val="0E80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FFB40A5D-D571-E36E-79F0-2B454F0BFCF9}"/>
              </a:ext>
            </a:extLst>
          </p:cNvPr>
          <p:cNvPicPr>
            <a:picLocks noChangeAspect="1"/>
          </p:cNvPicPr>
          <p:nvPr/>
        </p:nvPicPr>
        <p:blipFill>
          <a:blip r:embed="rId7"/>
          <a:srcRect l="25833" t="26296" r="25001" b="15926"/>
          <a:stretch/>
        </p:blipFill>
        <p:spPr>
          <a:xfrm>
            <a:off x="341598" y="4976340"/>
            <a:ext cx="1927150" cy="1219200"/>
          </a:xfrm>
          <a:prstGeom prst="rect">
            <a:avLst/>
          </a:prstGeom>
        </p:spPr>
      </p:pic>
      <p:sp>
        <p:nvSpPr>
          <p:cNvPr id="17" name="TextBox 16">
            <a:extLst>
              <a:ext uri="{FF2B5EF4-FFF2-40B4-BE49-F238E27FC236}">
                <a16:creationId xmlns:a16="http://schemas.microsoft.com/office/drawing/2014/main" id="{5D761AFD-1C60-33B3-82CD-4D0FC112EDA8}"/>
              </a:ext>
            </a:extLst>
          </p:cNvPr>
          <p:cNvSpPr txBox="1"/>
          <p:nvPr/>
        </p:nvSpPr>
        <p:spPr>
          <a:xfrm>
            <a:off x="2788444" y="1754682"/>
            <a:ext cx="6248400" cy="4985980"/>
          </a:xfrm>
          <a:prstGeom prst="rect">
            <a:avLst/>
          </a:prstGeom>
          <a:noFill/>
        </p:spPr>
        <p:txBody>
          <a:bodyPr wrap="square" rtlCol="0">
            <a:spAutoFit/>
          </a:bodyPr>
          <a:lstStyle/>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We received the devastating news that our beautiful boy had a poor prognosis at 31 weeks gestation, after what we had assumed was a healthy and uneventful pregnancy </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To say the bottom of our world fell out is an understatement </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We held onto every ounce of hope whilst realistically preparing for the worst </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Milo was born at 38 weeks gestation and lived for 11 days </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Milo was transferred from the NICU into our local children’s hospice, where he died a few hours later</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We hope that he felt nothing but love during his short life, and especially in his final hours </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It is an honour to speak about him, and the instrumental part that the Milk Bank has played in my journey as a grieving mum, whilst honouring my boy’s legacy  </a:t>
            </a:r>
          </a:p>
        </p:txBody>
      </p:sp>
      <p:sp>
        <p:nvSpPr>
          <p:cNvPr id="4" name="TextBox 3">
            <a:extLst>
              <a:ext uri="{FF2B5EF4-FFF2-40B4-BE49-F238E27FC236}">
                <a16:creationId xmlns:a16="http://schemas.microsoft.com/office/drawing/2014/main" id="{8C6AED4D-4760-B0DB-5565-7394435BD740}"/>
              </a:ext>
            </a:extLst>
          </p:cNvPr>
          <p:cNvSpPr txBox="1"/>
          <p:nvPr/>
        </p:nvSpPr>
        <p:spPr>
          <a:xfrm>
            <a:off x="4871244" y="1051457"/>
            <a:ext cx="4191000" cy="646331"/>
          </a:xfrm>
          <a:prstGeom prst="rect">
            <a:avLst/>
          </a:prstGeom>
          <a:noFill/>
        </p:spPr>
        <p:txBody>
          <a:bodyPr wrap="square" rtlCol="0">
            <a:spAutoFit/>
          </a:bodyPr>
          <a:lstStyle/>
          <a:p>
            <a:r>
              <a:rPr lang="en-GB" sz="3600" b="1" dirty="0">
                <a:solidFill>
                  <a:srgbClr val="A71263"/>
                </a:solidFill>
                <a:latin typeface="Arial" panose="020B0604020202020204" pitchFamily="34" charset="0"/>
                <a:cs typeface="Arial" panose="020B0604020202020204" pitchFamily="34" charset="0"/>
              </a:rPr>
              <a:t>Our Boy</a:t>
            </a:r>
          </a:p>
        </p:txBody>
      </p:sp>
    </p:spTree>
    <p:extLst>
      <p:ext uri="{BB962C8B-B14F-4D97-AF65-F5344CB8AC3E}">
        <p14:creationId xmlns:p14="http://schemas.microsoft.com/office/powerpoint/2010/main" val="190908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0" name="Rectangle 9">
            <a:extLst>
              <a:ext uri="{FF2B5EF4-FFF2-40B4-BE49-F238E27FC236}">
                <a16:creationId xmlns:a16="http://schemas.microsoft.com/office/drawing/2014/main" id="{A1197A12-E3F1-B51F-A078-24655A909B0F}"/>
              </a:ext>
            </a:extLst>
          </p:cNvPr>
          <p:cNvSpPr/>
          <p:nvPr/>
        </p:nvSpPr>
        <p:spPr>
          <a:xfrm>
            <a:off x="293612" y="102836"/>
            <a:ext cx="2081567" cy="1676399"/>
          </a:xfrm>
          <a:prstGeom prst="rect">
            <a:avLst/>
          </a:prstGeom>
          <a:solidFill>
            <a:srgbClr val="F3BB04"/>
          </a:solidFill>
          <a:ln>
            <a:solidFill>
              <a:srgbClr val="F3BB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41D677C-E0BA-EBC9-DB1E-18145694CE7F}"/>
              </a:ext>
            </a:extLst>
          </p:cNvPr>
          <p:cNvSpPr/>
          <p:nvPr/>
        </p:nvSpPr>
        <p:spPr>
          <a:xfrm>
            <a:off x="293612" y="5284165"/>
            <a:ext cx="2081567" cy="1445599"/>
          </a:xfrm>
          <a:prstGeom prst="rect">
            <a:avLst/>
          </a:prstGeom>
          <a:solidFill>
            <a:srgbClr val="A71263"/>
          </a:solidFill>
          <a:ln>
            <a:solidFill>
              <a:srgbClr val="A712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5EADC48-6FB8-AF4A-FF76-5911FE38CDFC}"/>
              </a:ext>
            </a:extLst>
          </p:cNvPr>
          <p:cNvSpPr/>
          <p:nvPr/>
        </p:nvSpPr>
        <p:spPr>
          <a:xfrm>
            <a:off x="293612" y="1844930"/>
            <a:ext cx="2081567" cy="3301962"/>
          </a:xfrm>
          <a:prstGeom prst="rect">
            <a:avLst/>
          </a:prstGeom>
          <a:solidFill>
            <a:srgbClr val="0E809A"/>
          </a:solidFill>
          <a:ln>
            <a:solidFill>
              <a:srgbClr val="0E80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3E89909-A026-A71A-EE35-0F6E39A5F01A}"/>
              </a:ext>
            </a:extLst>
          </p:cNvPr>
          <p:cNvPicPr>
            <a:picLocks noChangeAspect="1"/>
          </p:cNvPicPr>
          <p:nvPr/>
        </p:nvPicPr>
        <p:blipFill>
          <a:blip r:embed="rId5"/>
          <a:srcRect l="22500" t="26296" r="20834" b="14233"/>
          <a:stretch/>
        </p:blipFill>
        <p:spPr>
          <a:xfrm>
            <a:off x="386179" y="5349860"/>
            <a:ext cx="1924698" cy="1276513"/>
          </a:xfrm>
          <a:prstGeom prst="rect">
            <a:avLst/>
          </a:prstGeom>
        </p:spPr>
      </p:pic>
      <p:pic>
        <p:nvPicPr>
          <p:cNvPr id="7" name="Picture 6">
            <a:extLst>
              <a:ext uri="{FF2B5EF4-FFF2-40B4-BE49-F238E27FC236}">
                <a16:creationId xmlns:a16="http://schemas.microsoft.com/office/drawing/2014/main" id="{0133AF3C-52B5-9281-EF31-71BCC27936DB}"/>
              </a:ext>
            </a:extLst>
          </p:cNvPr>
          <p:cNvPicPr>
            <a:picLocks noChangeAspect="1"/>
          </p:cNvPicPr>
          <p:nvPr/>
        </p:nvPicPr>
        <p:blipFill>
          <a:blip r:embed="rId6"/>
          <a:srcRect l="39167" t="38148" r="38072" b="32222"/>
          <a:stretch/>
        </p:blipFill>
        <p:spPr>
          <a:xfrm>
            <a:off x="386179" y="231627"/>
            <a:ext cx="1884692" cy="1447800"/>
          </a:xfrm>
          <a:prstGeom prst="rect">
            <a:avLst/>
          </a:prstGeom>
        </p:spPr>
      </p:pic>
      <p:pic>
        <p:nvPicPr>
          <p:cNvPr id="11" name="Picture 10">
            <a:extLst>
              <a:ext uri="{FF2B5EF4-FFF2-40B4-BE49-F238E27FC236}">
                <a16:creationId xmlns:a16="http://schemas.microsoft.com/office/drawing/2014/main" id="{78464E3C-36DA-E26A-A645-A7297DF59CE7}"/>
              </a:ext>
            </a:extLst>
          </p:cNvPr>
          <p:cNvPicPr>
            <a:picLocks noChangeAspect="1"/>
          </p:cNvPicPr>
          <p:nvPr/>
        </p:nvPicPr>
        <p:blipFill>
          <a:blip r:embed="rId7"/>
          <a:srcRect l="41667" t="27778" r="40000" b="17407"/>
          <a:stretch/>
        </p:blipFill>
        <p:spPr>
          <a:xfrm>
            <a:off x="386179" y="1935856"/>
            <a:ext cx="1873256" cy="3150476"/>
          </a:xfrm>
          <a:prstGeom prst="rect">
            <a:avLst/>
          </a:prstGeom>
        </p:spPr>
      </p:pic>
      <p:sp>
        <p:nvSpPr>
          <p:cNvPr id="12" name="TextBox 11">
            <a:extLst>
              <a:ext uri="{FF2B5EF4-FFF2-40B4-BE49-F238E27FC236}">
                <a16:creationId xmlns:a16="http://schemas.microsoft.com/office/drawing/2014/main" id="{44748B6D-9D3A-94BE-3B02-F4B80B014199}"/>
              </a:ext>
            </a:extLst>
          </p:cNvPr>
          <p:cNvSpPr txBox="1"/>
          <p:nvPr/>
        </p:nvSpPr>
        <p:spPr>
          <a:xfrm>
            <a:off x="2805641" y="2143164"/>
            <a:ext cx="6014621" cy="4632037"/>
          </a:xfrm>
          <a:prstGeom prst="rect">
            <a:avLst/>
          </a:prstGeom>
          <a:noFill/>
        </p:spPr>
        <p:txBody>
          <a:bodyPr wrap="square" rtlCol="0">
            <a:spAutoFit/>
          </a:bodyPr>
          <a:lstStyle/>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I first came to learn about donation after loss during one of my many late night google sessions leading up to Milo’s birth</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I raised this in our birth planning meeting with our hospice and was told I would be able to do this, but did not really know much more </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I began colostrum harvesting from 36 weeks of pregnancy, buying syringes from Amazon and scouring the web for aesthetically pleasing bonding cloths </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I was referred to the Milk Bank at Chester whilst prepping for Milo’s transfer</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After Milo’s death his remaining milk went to be used for research </a:t>
            </a:r>
          </a:p>
          <a:p>
            <a:pPr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I began Cabergoline to supress my milk production </a:t>
            </a:r>
          </a:p>
          <a:p>
            <a:pPr marL="285750" indent="-285750">
              <a:buFont typeface="Arial" panose="020B0604020202020204" pitchFamily="34" charset="0"/>
              <a:buChar char="•"/>
            </a:pPr>
            <a:endParaRPr lang="en-GB" dirty="0"/>
          </a:p>
        </p:txBody>
      </p:sp>
      <p:sp>
        <p:nvSpPr>
          <p:cNvPr id="2" name="TextBox 1">
            <a:extLst>
              <a:ext uri="{FF2B5EF4-FFF2-40B4-BE49-F238E27FC236}">
                <a16:creationId xmlns:a16="http://schemas.microsoft.com/office/drawing/2014/main" id="{244C9458-55E4-769B-0B0F-0D296F0B458A}"/>
              </a:ext>
            </a:extLst>
          </p:cNvPr>
          <p:cNvSpPr txBox="1"/>
          <p:nvPr/>
        </p:nvSpPr>
        <p:spPr>
          <a:xfrm>
            <a:off x="4027052" y="1413266"/>
            <a:ext cx="4343400" cy="646331"/>
          </a:xfrm>
          <a:prstGeom prst="rect">
            <a:avLst/>
          </a:prstGeom>
          <a:noFill/>
        </p:spPr>
        <p:txBody>
          <a:bodyPr wrap="square" rtlCol="0">
            <a:spAutoFit/>
          </a:bodyPr>
          <a:lstStyle/>
          <a:p>
            <a:r>
              <a:rPr lang="en-GB" sz="3600" b="1" dirty="0">
                <a:solidFill>
                  <a:srgbClr val="A71263"/>
                </a:solidFill>
                <a:latin typeface="Arial" panose="020B0604020202020204" pitchFamily="34" charset="0"/>
                <a:cs typeface="Arial" panose="020B0604020202020204" pitchFamily="34" charset="0"/>
              </a:rPr>
              <a:t>The Milk Bank</a:t>
            </a:r>
          </a:p>
        </p:txBody>
      </p:sp>
    </p:spTree>
    <p:extLst>
      <p:ext uri="{BB962C8B-B14F-4D97-AF65-F5344CB8AC3E}">
        <p14:creationId xmlns:p14="http://schemas.microsoft.com/office/powerpoint/2010/main" val="108145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pic>
        <p:nvPicPr>
          <p:cNvPr id="3" name="Picture 2">
            <a:extLst>
              <a:ext uri="{FF2B5EF4-FFF2-40B4-BE49-F238E27FC236}">
                <a16:creationId xmlns:a16="http://schemas.microsoft.com/office/drawing/2014/main" id="{584C7A30-9DF6-752E-E811-106A6D2B5A0D}"/>
              </a:ext>
            </a:extLst>
          </p:cNvPr>
          <p:cNvPicPr>
            <a:picLocks noChangeAspect="1"/>
          </p:cNvPicPr>
          <p:nvPr/>
        </p:nvPicPr>
        <p:blipFill>
          <a:blip r:embed="rId5">
            <a:alphaModFix amt="26000"/>
          </a:blip>
          <a:srcRect l="17543" t="12963" r="29167" b="15926"/>
          <a:stretch/>
        </p:blipFill>
        <p:spPr>
          <a:xfrm>
            <a:off x="0" y="-9231"/>
            <a:ext cx="9143999" cy="6863554"/>
          </a:xfrm>
          <a:prstGeom prst="rect">
            <a:avLst/>
          </a:prstGeom>
        </p:spPr>
      </p:pic>
      <p:sp>
        <p:nvSpPr>
          <p:cNvPr id="2" name="TextBox 1">
            <a:extLst>
              <a:ext uri="{FF2B5EF4-FFF2-40B4-BE49-F238E27FC236}">
                <a16:creationId xmlns:a16="http://schemas.microsoft.com/office/drawing/2014/main" id="{71C44D7F-CDAD-4729-066F-0C2B214956D4}"/>
              </a:ext>
            </a:extLst>
          </p:cNvPr>
          <p:cNvSpPr txBox="1"/>
          <p:nvPr/>
        </p:nvSpPr>
        <p:spPr>
          <a:xfrm>
            <a:off x="1104901" y="2010696"/>
            <a:ext cx="7848600" cy="46628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 would have liked to have had the opportunity to discuss colostrum harvesting and milk donation during my birth plan, including: </a:t>
            </a:r>
          </a:p>
          <a:p>
            <a:pPr marL="0" lvl="1"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How to colostrum harvest </a:t>
            </a:r>
          </a:p>
          <a:p>
            <a:pPr marL="0" lvl="1"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Where our local milk bank was located, and how they work </a:t>
            </a:r>
          </a:p>
          <a:p>
            <a:pPr marL="0" lvl="1"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How analgesia may have an impact on how my milk would be utilised (particularly as I was having a planned c-section) </a:t>
            </a:r>
          </a:p>
          <a:p>
            <a:pPr marL="0" lvl="1"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A discussion around the option of continuing to express to donate after death </a:t>
            </a:r>
          </a:p>
          <a:p>
            <a:pPr marL="0" lvl="1" indent="-28575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The use of my expressed milk to comfort Milo during his final hours </a:t>
            </a:r>
          </a:p>
          <a:p>
            <a:pPr marL="742950" lvl="1" indent="-2857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These could have also been held whilst on the NICU, and preparing for hospice transfer </a:t>
            </a:r>
          </a:p>
          <a:p>
            <a:endParaRPr lang="en-GB" sz="1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Learning that my milk could only be utilised for research due to the analgesia I had received was upsetting, and not something I envisioned on my expressing journey </a:t>
            </a:r>
          </a:p>
        </p:txBody>
      </p:sp>
      <p:sp>
        <p:nvSpPr>
          <p:cNvPr id="4" name="TextBox 3">
            <a:extLst>
              <a:ext uri="{FF2B5EF4-FFF2-40B4-BE49-F238E27FC236}">
                <a16:creationId xmlns:a16="http://schemas.microsoft.com/office/drawing/2014/main" id="{73C37A01-53DF-3FC7-643D-1F35B9F98286}"/>
              </a:ext>
            </a:extLst>
          </p:cNvPr>
          <p:cNvSpPr txBox="1"/>
          <p:nvPr/>
        </p:nvSpPr>
        <p:spPr>
          <a:xfrm>
            <a:off x="3581400" y="1329699"/>
            <a:ext cx="6477000" cy="646331"/>
          </a:xfrm>
          <a:prstGeom prst="rect">
            <a:avLst/>
          </a:prstGeom>
          <a:noFill/>
        </p:spPr>
        <p:txBody>
          <a:bodyPr wrap="square" rtlCol="0">
            <a:spAutoFit/>
          </a:bodyPr>
          <a:lstStyle/>
          <a:p>
            <a:r>
              <a:rPr lang="en-GB" sz="3600" b="1" dirty="0">
                <a:solidFill>
                  <a:srgbClr val="A71263"/>
                </a:solidFill>
                <a:latin typeface="Arial" panose="020B0604020202020204" pitchFamily="34" charset="0"/>
                <a:cs typeface="Arial" panose="020B0604020202020204" pitchFamily="34" charset="0"/>
              </a:rPr>
              <a:t>On Reflection</a:t>
            </a:r>
          </a:p>
        </p:txBody>
      </p:sp>
    </p:spTree>
    <p:extLst>
      <p:ext uri="{BB962C8B-B14F-4D97-AF65-F5344CB8AC3E}">
        <p14:creationId xmlns:p14="http://schemas.microsoft.com/office/powerpoint/2010/main" val="146737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4" name="TextBox 3">
            <a:extLst>
              <a:ext uri="{FF2B5EF4-FFF2-40B4-BE49-F238E27FC236}">
                <a16:creationId xmlns:a16="http://schemas.microsoft.com/office/drawing/2014/main" id="{73C37A01-53DF-3FC7-643D-1F35B9F98286}"/>
              </a:ext>
            </a:extLst>
          </p:cNvPr>
          <p:cNvSpPr txBox="1"/>
          <p:nvPr/>
        </p:nvSpPr>
        <p:spPr>
          <a:xfrm>
            <a:off x="2942196" y="922556"/>
            <a:ext cx="5531644" cy="1200329"/>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From a Parent </a:t>
            </a:r>
          </a:p>
          <a:p>
            <a:pPr algn="ctr"/>
            <a:r>
              <a:rPr lang="en-GB" sz="3600" b="1" dirty="0">
                <a:solidFill>
                  <a:srgbClr val="A71263"/>
                </a:solidFill>
                <a:latin typeface="Arial" panose="020B0604020202020204" pitchFamily="34" charset="0"/>
                <a:cs typeface="Arial" panose="020B0604020202020204" pitchFamily="34" charset="0"/>
              </a:rPr>
              <a:t>to Professional</a:t>
            </a:r>
          </a:p>
        </p:txBody>
      </p:sp>
      <p:pic>
        <p:nvPicPr>
          <p:cNvPr id="5" name="Picture 4">
            <a:extLst>
              <a:ext uri="{FF2B5EF4-FFF2-40B4-BE49-F238E27FC236}">
                <a16:creationId xmlns:a16="http://schemas.microsoft.com/office/drawing/2014/main" id="{E34A268D-31B4-257B-3CC0-39284AF39602}"/>
              </a:ext>
            </a:extLst>
          </p:cNvPr>
          <p:cNvPicPr>
            <a:picLocks noChangeAspect="1"/>
          </p:cNvPicPr>
          <p:nvPr/>
        </p:nvPicPr>
        <p:blipFill>
          <a:blip r:embed="rId5">
            <a:alphaModFix amt="35000"/>
          </a:blip>
          <a:srcRect l="6521" r="7210"/>
          <a:stretch/>
        </p:blipFill>
        <p:spPr>
          <a:xfrm>
            <a:off x="-22500" y="0"/>
            <a:ext cx="9166500" cy="6848064"/>
          </a:xfrm>
          <a:prstGeom prst="rect">
            <a:avLst/>
          </a:prstGeom>
        </p:spPr>
      </p:pic>
      <p:sp>
        <p:nvSpPr>
          <p:cNvPr id="6" name="Oval 5">
            <a:extLst>
              <a:ext uri="{FF2B5EF4-FFF2-40B4-BE49-F238E27FC236}">
                <a16:creationId xmlns:a16="http://schemas.microsoft.com/office/drawing/2014/main" id="{84BADA3A-2309-C4AF-2AAC-C0656777294D}"/>
              </a:ext>
            </a:extLst>
          </p:cNvPr>
          <p:cNvSpPr/>
          <p:nvPr/>
        </p:nvSpPr>
        <p:spPr>
          <a:xfrm>
            <a:off x="152400" y="4321236"/>
            <a:ext cx="2286000" cy="2286000"/>
          </a:xfrm>
          <a:prstGeom prst="ellipse">
            <a:avLst/>
          </a:prstGeom>
          <a:solidFill>
            <a:srgbClr val="FBCF42"/>
          </a:solidFill>
          <a:ln>
            <a:solidFill>
              <a:srgbClr val="FBCF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84961C9-0D86-F9DB-E65E-079057F26EBA}"/>
                  </a:ext>
                </a:extLst>
              </p14:cNvPr>
              <p14:cNvContentPartPr/>
              <p14:nvPr/>
            </p14:nvContentPartPr>
            <p14:xfrm>
              <a:off x="754636" y="5258581"/>
              <a:ext cx="360" cy="360"/>
            </p14:xfrm>
          </p:contentPart>
        </mc:Choice>
        <mc:Fallback xmlns="">
          <p:pic>
            <p:nvPicPr>
              <p:cNvPr id="7" name="Ink 6">
                <a:extLst>
                  <a:ext uri="{FF2B5EF4-FFF2-40B4-BE49-F238E27FC236}">
                    <a16:creationId xmlns:a16="http://schemas.microsoft.com/office/drawing/2014/main" id="{384961C9-0D86-F9DB-E65E-079057F26EBA}"/>
                  </a:ext>
                </a:extLst>
              </p:cNvPr>
              <p:cNvPicPr/>
              <p:nvPr/>
            </p:nvPicPr>
            <p:blipFill>
              <a:blip r:embed="rId7"/>
              <a:stretch>
                <a:fillRect/>
              </a:stretch>
            </p:blipFill>
            <p:spPr>
              <a:xfrm>
                <a:off x="718636" y="522258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DC1F254D-4CB8-1767-8214-B4D17F69AB4E}"/>
                  </a:ext>
                </a:extLst>
              </p14:cNvPr>
              <p14:cNvContentPartPr/>
              <p14:nvPr/>
            </p14:nvContentPartPr>
            <p14:xfrm>
              <a:off x="1903036" y="5247781"/>
              <a:ext cx="360" cy="360"/>
            </p14:xfrm>
          </p:contentPart>
        </mc:Choice>
        <mc:Fallback xmlns="">
          <p:pic>
            <p:nvPicPr>
              <p:cNvPr id="8" name="Ink 7">
                <a:extLst>
                  <a:ext uri="{FF2B5EF4-FFF2-40B4-BE49-F238E27FC236}">
                    <a16:creationId xmlns:a16="http://schemas.microsoft.com/office/drawing/2014/main" id="{DC1F254D-4CB8-1767-8214-B4D17F69AB4E}"/>
                  </a:ext>
                </a:extLst>
              </p:cNvPr>
              <p:cNvPicPr/>
              <p:nvPr/>
            </p:nvPicPr>
            <p:blipFill>
              <a:blip r:embed="rId7"/>
              <a:stretch>
                <a:fillRect/>
              </a:stretch>
            </p:blipFill>
            <p:spPr>
              <a:xfrm>
                <a:off x="1867036" y="521178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D65303F-0D88-1AD7-2E1C-04C0CA38553B}"/>
                  </a:ext>
                </a:extLst>
              </p14:cNvPr>
              <p14:cNvContentPartPr/>
              <p14:nvPr/>
            </p14:nvContentPartPr>
            <p14:xfrm>
              <a:off x="1067227" y="5794472"/>
              <a:ext cx="462240" cy="146160"/>
            </p14:xfrm>
          </p:contentPart>
        </mc:Choice>
        <mc:Fallback xmlns="">
          <p:pic>
            <p:nvPicPr>
              <p:cNvPr id="9" name="Ink 8">
                <a:extLst>
                  <a:ext uri="{FF2B5EF4-FFF2-40B4-BE49-F238E27FC236}">
                    <a16:creationId xmlns:a16="http://schemas.microsoft.com/office/drawing/2014/main" id="{5D65303F-0D88-1AD7-2E1C-04C0CA38553B}"/>
                  </a:ext>
                </a:extLst>
              </p:cNvPr>
              <p:cNvPicPr/>
              <p:nvPr/>
            </p:nvPicPr>
            <p:blipFill>
              <a:blip r:embed="rId10"/>
              <a:stretch>
                <a:fillRect/>
              </a:stretch>
            </p:blipFill>
            <p:spPr>
              <a:xfrm>
                <a:off x="1031227" y="5758383"/>
                <a:ext cx="533880" cy="21797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69AAFC53-F714-B738-9FC3-080AC4987950}"/>
                  </a:ext>
                </a:extLst>
              </p14:cNvPr>
              <p14:cNvContentPartPr/>
              <p14:nvPr/>
            </p14:nvContentPartPr>
            <p14:xfrm>
              <a:off x="249696" y="3902616"/>
              <a:ext cx="226080" cy="450360"/>
            </p14:xfrm>
          </p:contentPart>
        </mc:Choice>
        <mc:Fallback xmlns="">
          <p:pic>
            <p:nvPicPr>
              <p:cNvPr id="10" name="Ink 9">
                <a:extLst>
                  <a:ext uri="{FF2B5EF4-FFF2-40B4-BE49-F238E27FC236}">
                    <a16:creationId xmlns:a16="http://schemas.microsoft.com/office/drawing/2014/main" id="{69AAFC53-F714-B738-9FC3-080AC4987950}"/>
                  </a:ext>
                </a:extLst>
              </p:cNvPr>
              <p:cNvPicPr/>
              <p:nvPr/>
            </p:nvPicPr>
            <p:blipFill>
              <a:blip r:embed="rId12"/>
              <a:stretch>
                <a:fillRect/>
              </a:stretch>
            </p:blipFill>
            <p:spPr>
              <a:xfrm>
                <a:off x="186696" y="3839616"/>
                <a:ext cx="35172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E34E18B1-AE4D-5C2B-29DC-3F0E44FD74D4}"/>
                  </a:ext>
                </a:extLst>
              </p14:cNvPr>
              <p14:cNvContentPartPr/>
              <p14:nvPr/>
            </p14:nvContentPartPr>
            <p14:xfrm>
              <a:off x="1462896" y="3638376"/>
              <a:ext cx="10080" cy="512640"/>
            </p14:xfrm>
          </p:contentPart>
        </mc:Choice>
        <mc:Fallback xmlns="">
          <p:pic>
            <p:nvPicPr>
              <p:cNvPr id="11" name="Ink 10">
                <a:extLst>
                  <a:ext uri="{FF2B5EF4-FFF2-40B4-BE49-F238E27FC236}">
                    <a16:creationId xmlns:a16="http://schemas.microsoft.com/office/drawing/2014/main" id="{E34E18B1-AE4D-5C2B-29DC-3F0E44FD74D4}"/>
                  </a:ext>
                </a:extLst>
              </p:cNvPr>
              <p:cNvPicPr/>
              <p:nvPr/>
            </p:nvPicPr>
            <p:blipFill>
              <a:blip r:embed="rId14"/>
              <a:stretch>
                <a:fillRect/>
              </a:stretch>
            </p:blipFill>
            <p:spPr>
              <a:xfrm>
                <a:off x="1399896" y="3575376"/>
                <a:ext cx="13572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374F68C5-CD9E-6812-430B-D82CD8CB16BC}"/>
                  </a:ext>
                </a:extLst>
              </p14:cNvPr>
              <p14:cNvContentPartPr/>
              <p14:nvPr/>
            </p14:nvContentPartPr>
            <p14:xfrm>
              <a:off x="2093616" y="4101336"/>
              <a:ext cx="354600" cy="342720"/>
            </p14:xfrm>
          </p:contentPart>
        </mc:Choice>
        <mc:Fallback xmlns="">
          <p:pic>
            <p:nvPicPr>
              <p:cNvPr id="12" name="Ink 11">
                <a:extLst>
                  <a:ext uri="{FF2B5EF4-FFF2-40B4-BE49-F238E27FC236}">
                    <a16:creationId xmlns:a16="http://schemas.microsoft.com/office/drawing/2014/main" id="{374F68C5-CD9E-6812-430B-D82CD8CB16BC}"/>
                  </a:ext>
                </a:extLst>
              </p:cNvPr>
              <p:cNvPicPr/>
              <p:nvPr/>
            </p:nvPicPr>
            <p:blipFill>
              <a:blip r:embed="rId16"/>
              <a:stretch>
                <a:fillRect/>
              </a:stretch>
            </p:blipFill>
            <p:spPr>
              <a:xfrm>
                <a:off x="2030552" y="4038270"/>
                <a:ext cx="480368" cy="4684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FA9117C2-45A3-105D-9919-8EE1BD15586B}"/>
                  </a:ext>
                </a:extLst>
              </p14:cNvPr>
              <p14:cNvContentPartPr/>
              <p14:nvPr/>
            </p14:nvContentPartPr>
            <p14:xfrm>
              <a:off x="2578536" y="4863096"/>
              <a:ext cx="401760" cy="212040"/>
            </p14:xfrm>
          </p:contentPart>
        </mc:Choice>
        <mc:Fallback xmlns="">
          <p:pic>
            <p:nvPicPr>
              <p:cNvPr id="13" name="Ink 12">
                <a:extLst>
                  <a:ext uri="{FF2B5EF4-FFF2-40B4-BE49-F238E27FC236}">
                    <a16:creationId xmlns:a16="http://schemas.microsoft.com/office/drawing/2014/main" id="{FA9117C2-45A3-105D-9919-8EE1BD15586B}"/>
                  </a:ext>
                </a:extLst>
              </p:cNvPr>
              <p:cNvPicPr/>
              <p:nvPr/>
            </p:nvPicPr>
            <p:blipFill>
              <a:blip r:embed="rId18"/>
              <a:stretch>
                <a:fillRect/>
              </a:stretch>
            </p:blipFill>
            <p:spPr>
              <a:xfrm>
                <a:off x="2515536" y="4800096"/>
                <a:ext cx="5274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9524838C-F17E-4B2C-5936-9161930A2C0E}"/>
                  </a:ext>
                </a:extLst>
              </p14:cNvPr>
              <p14:cNvContentPartPr/>
              <p14:nvPr/>
            </p14:nvContentPartPr>
            <p14:xfrm>
              <a:off x="2578536" y="5851512"/>
              <a:ext cx="320040" cy="276840"/>
            </p14:xfrm>
          </p:contentPart>
        </mc:Choice>
        <mc:Fallback xmlns="">
          <p:pic>
            <p:nvPicPr>
              <p:cNvPr id="14" name="Ink 13">
                <a:extLst>
                  <a:ext uri="{FF2B5EF4-FFF2-40B4-BE49-F238E27FC236}">
                    <a16:creationId xmlns:a16="http://schemas.microsoft.com/office/drawing/2014/main" id="{9524838C-F17E-4B2C-5936-9161930A2C0E}"/>
                  </a:ext>
                </a:extLst>
              </p:cNvPr>
              <p:cNvPicPr/>
              <p:nvPr/>
            </p:nvPicPr>
            <p:blipFill>
              <a:blip r:embed="rId20"/>
              <a:stretch>
                <a:fillRect/>
              </a:stretch>
            </p:blipFill>
            <p:spPr>
              <a:xfrm>
                <a:off x="2515536" y="5788430"/>
                <a:ext cx="445680" cy="40264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78F7BEB6-AA66-3BAC-D306-6ED29A3085F2}"/>
                  </a:ext>
                </a:extLst>
              </p14:cNvPr>
              <p14:cNvContentPartPr/>
              <p14:nvPr/>
            </p14:nvContentPartPr>
            <p14:xfrm>
              <a:off x="2130336" y="6509952"/>
              <a:ext cx="211680" cy="390600"/>
            </p14:xfrm>
          </p:contentPart>
        </mc:Choice>
        <mc:Fallback xmlns="">
          <p:pic>
            <p:nvPicPr>
              <p:cNvPr id="15" name="Ink 14">
                <a:extLst>
                  <a:ext uri="{FF2B5EF4-FFF2-40B4-BE49-F238E27FC236}">
                    <a16:creationId xmlns:a16="http://schemas.microsoft.com/office/drawing/2014/main" id="{78F7BEB6-AA66-3BAC-D306-6ED29A3085F2}"/>
                  </a:ext>
                </a:extLst>
              </p:cNvPr>
              <p:cNvPicPr/>
              <p:nvPr/>
            </p:nvPicPr>
            <p:blipFill>
              <a:blip r:embed="rId22"/>
              <a:stretch>
                <a:fillRect/>
              </a:stretch>
            </p:blipFill>
            <p:spPr>
              <a:xfrm>
                <a:off x="2067336" y="6447010"/>
                <a:ext cx="337320" cy="51612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5AE45C6D-5904-B36F-D83B-ED0858D6CE30}"/>
                  </a:ext>
                </a:extLst>
              </p14:cNvPr>
              <p14:cNvContentPartPr/>
              <p14:nvPr/>
            </p14:nvContentPartPr>
            <p14:xfrm>
              <a:off x="1343736" y="6738984"/>
              <a:ext cx="28080" cy="339120"/>
            </p14:xfrm>
          </p:contentPart>
        </mc:Choice>
        <mc:Fallback xmlns="">
          <p:pic>
            <p:nvPicPr>
              <p:cNvPr id="16" name="Ink 15">
                <a:extLst>
                  <a:ext uri="{FF2B5EF4-FFF2-40B4-BE49-F238E27FC236}">
                    <a16:creationId xmlns:a16="http://schemas.microsoft.com/office/drawing/2014/main" id="{5AE45C6D-5904-B36F-D83B-ED0858D6CE30}"/>
                  </a:ext>
                </a:extLst>
              </p:cNvPr>
              <p:cNvPicPr/>
              <p:nvPr/>
            </p:nvPicPr>
            <p:blipFill>
              <a:blip r:embed="rId24"/>
              <a:stretch>
                <a:fillRect/>
              </a:stretch>
            </p:blipFill>
            <p:spPr>
              <a:xfrm>
                <a:off x="1280736" y="6675984"/>
                <a:ext cx="15372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3B9676D2-6163-FC1D-2DF6-669F6E287937}"/>
                  </a:ext>
                </a:extLst>
              </p14:cNvPr>
              <p14:cNvContentPartPr/>
              <p14:nvPr/>
            </p14:nvContentPartPr>
            <p14:xfrm>
              <a:off x="264456" y="6592104"/>
              <a:ext cx="311400" cy="255960"/>
            </p14:xfrm>
          </p:contentPart>
        </mc:Choice>
        <mc:Fallback xmlns="">
          <p:pic>
            <p:nvPicPr>
              <p:cNvPr id="17" name="Ink 16">
                <a:extLst>
                  <a:ext uri="{FF2B5EF4-FFF2-40B4-BE49-F238E27FC236}">
                    <a16:creationId xmlns:a16="http://schemas.microsoft.com/office/drawing/2014/main" id="{3B9676D2-6163-FC1D-2DF6-669F6E287937}"/>
                  </a:ext>
                </a:extLst>
              </p:cNvPr>
              <p:cNvPicPr/>
              <p:nvPr/>
            </p:nvPicPr>
            <p:blipFill>
              <a:blip r:embed="rId26"/>
              <a:stretch>
                <a:fillRect/>
              </a:stretch>
            </p:blipFill>
            <p:spPr>
              <a:xfrm>
                <a:off x="201456" y="6529104"/>
                <a:ext cx="4370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AC98892C-9E90-6553-7F14-916C7C5C421F}"/>
                  </a:ext>
                </a:extLst>
              </p14:cNvPr>
              <p14:cNvContentPartPr/>
              <p14:nvPr/>
            </p14:nvContentPartPr>
            <p14:xfrm>
              <a:off x="-465984" y="6061824"/>
              <a:ext cx="529920" cy="37800"/>
            </p14:xfrm>
          </p:contentPart>
        </mc:Choice>
        <mc:Fallback xmlns="">
          <p:pic>
            <p:nvPicPr>
              <p:cNvPr id="18" name="Ink 17">
                <a:extLst>
                  <a:ext uri="{FF2B5EF4-FFF2-40B4-BE49-F238E27FC236}">
                    <a16:creationId xmlns:a16="http://schemas.microsoft.com/office/drawing/2014/main" id="{AC98892C-9E90-6553-7F14-916C7C5C421F}"/>
                  </a:ext>
                </a:extLst>
              </p:cNvPr>
              <p:cNvPicPr/>
              <p:nvPr/>
            </p:nvPicPr>
            <p:blipFill>
              <a:blip r:embed="rId28"/>
              <a:stretch>
                <a:fillRect/>
              </a:stretch>
            </p:blipFill>
            <p:spPr>
              <a:xfrm>
                <a:off x="-528984" y="5998824"/>
                <a:ext cx="65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C24A8E99-DA4A-A7CC-8903-5A521AC675A4}"/>
                  </a:ext>
                </a:extLst>
              </p14:cNvPr>
              <p14:cNvContentPartPr/>
              <p14:nvPr/>
            </p14:nvContentPartPr>
            <p14:xfrm>
              <a:off x="-273024" y="4873824"/>
              <a:ext cx="355680" cy="182520"/>
            </p14:xfrm>
          </p:contentPart>
        </mc:Choice>
        <mc:Fallback xmlns="">
          <p:pic>
            <p:nvPicPr>
              <p:cNvPr id="19" name="Ink 18">
                <a:extLst>
                  <a:ext uri="{FF2B5EF4-FFF2-40B4-BE49-F238E27FC236}">
                    <a16:creationId xmlns:a16="http://schemas.microsoft.com/office/drawing/2014/main" id="{C24A8E99-DA4A-A7CC-8903-5A521AC675A4}"/>
                  </a:ext>
                </a:extLst>
              </p:cNvPr>
              <p:cNvPicPr/>
              <p:nvPr/>
            </p:nvPicPr>
            <p:blipFill>
              <a:blip r:embed="rId30"/>
              <a:stretch>
                <a:fillRect/>
              </a:stretch>
            </p:blipFill>
            <p:spPr>
              <a:xfrm>
                <a:off x="-336024" y="4810824"/>
                <a:ext cx="481320" cy="308160"/>
              </a:xfrm>
              <a:prstGeom prst="rect">
                <a:avLst/>
              </a:prstGeom>
            </p:spPr>
          </p:pic>
        </mc:Fallback>
      </mc:AlternateContent>
      <p:sp>
        <p:nvSpPr>
          <p:cNvPr id="20" name="TextBox 19">
            <a:extLst>
              <a:ext uri="{FF2B5EF4-FFF2-40B4-BE49-F238E27FC236}">
                <a16:creationId xmlns:a16="http://schemas.microsoft.com/office/drawing/2014/main" id="{FE8EE931-1FED-E952-7D46-62870FE7FD91}"/>
              </a:ext>
            </a:extLst>
          </p:cNvPr>
          <p:cNvSpPr txBox="1"/>
          <p:nvPr/>
        </p:nvSpPr>
        <p:spPr>
          <a:xfrm>
            <a:off x="2410435" y="2183891"/>
            <a:ext cx="6711065" cy="455509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700" dirty="0">
                <a:latin typeface="Arial" panose="020B0604020202020204" pitchFamily="34" charset="0"/>
                <a:cs typeface="Arial" panose="020B0604020202020204" pitchFamily="34" charset="0"/>
              </a:rPr>
              <a:t>Please </a:t>
            </a:r>
            <a:r>
              <a:rPr lang="en-GB" sz="1700" b="1" dirty="0">
                <a:latin typeface="Arial" panose="020B0604020202020204" pitchFamily="34" charset="0"/>
                <a:cs typeface="Arial" panose="020B0604020202020204" pitchFamily="34" charset="0"/>
              </a:rPr>
              <a:t>park your own viewpoints </a:t>
            </a:r>
            <a:r>
              <a:rPr lang="en-GB" sz="1700" dirty="0">
                <a:latin typeface="Arial" panose="020B0604020202020204" pitchFamily="34" charset="0"/>
                <a:cs typeface="Arial" panose="020B0604020202020204" pitchFamily="34" charset="0"/>
              </a:rPr>
              <a:t>over what you think you should and should not share with parents </a:t>
            </a:r>
          </a:p>
          <a:p>
            <a:pPr marL="285750" indent="-285750">
              <a:spcBef>
                <a:spcPts val="600"/>
              </a:spcBef>
              <a:buFont typeface="Arial" panose="020B0604020202020204" pitchFamily="34" charset="0"/>
              <a:buChar char="•"/>
            </a:pPr>
            <a:r>
              <a:rPr lang="en-GB" sz="1700" b="1" dirty="0">
                <a:latin typeface="Arial" panose="020B0604020202020204" pitchFamily="34" charset="0"/>
                <a:cs typeface="Arial" panose="020B0604020202020204" pitchFamily="34" charset="0"/>
              </a:rPr>
              <a:t>Never</a:t>
            </a:r>
            <a:r>
              <a:rPr lang="en-GB" sz="1700" dirty="0">
                <a:latin typeface="Arial" panose="020B0604020202020204" pitchFamily="34" charset="0"/>
                <a:cs typeface="Arial" panose="020B0604020202020204" pitchFamily="34" charset="0"/>
              </a:rPr>
              <a:t> assume </a:t>
            </a:r>
          </a:p>
          <a:p>
            <a:pPr marL="285750" indent="-285750">
              <a:spcBef>
                <a:spcPts val="600"/>
              </a:spcBef>
              <a:buFont typeface="Arial" panose="020B0604020202020204" pitchFamily="34" charset="0"/>
              <a:buChar char="•"/>
            </a:pPr>
            <a:r>
              <a:rPr lang="en-GB" sz="1700" dirty="0">
                <a:latin typeface="Arial" panose="020B0604020202020204" pitchFamily="34" charset="0"/>
                <a:cs typeface="Arial" panose="020B0604020202020204" pitchFamily="34" charset="0"/>
              </a:rPr>
              <a:t>Speak sensitively and with empathy, but </a:t>
            </a:r>
            <a:r>
              <a:rPr lang="en-GB" sz="1700" b="1" dirty="0">
                <a:latin typeface="Arial" panose="020B0604020202020204" pitchFamily="34" charset="0"/>
                <a:cs typeface="Arial" panose="020B0604020202020204" pitchFamily="34" charset="0"/>
              </a:rPr>
              <a:t>do not withhold information </a:t>
            </a:r>
          </a:p>
          <a:p>
            <a:pPr marL="285750" indent="-285750">
              <a:spcBef>
                <a:spcPts val="600"/>
              </a:spcBef>
              <a:buFont typeface="Arial" panose="020B0604020202020204" pitchFamily="34" charset="0"/>
              <a:buChar char="•"/>
            </a:pPr>
            <a:r>
              <a:rPr lang="en-GB" sz="1700" dirty="0">
                <a:latin typeface="Arial" panose="020B0604020202020204" pitchFamily="34" charset="0"/>
                <a:cs typeface="Arial" panose="020B0604020202020204" pitchFamily="34" charset="0"/>
              </a:rPr>
              <a:t>If you do not know the information, or are uncomfortable delivering this, </a:t>
            </a:r>
            <a:r>
              <a:rPr lang="en-GB" sz="1700" b="1" dirty="0">
                <a:latin typeface="Arial" panose="020B0604020202020204" pitchFamily="34" charset="0"/>
                <a:cs typeface="Arial" panose="020B0604020202020204" pitchFamily="34" charset="0"/>
              </a:rPr>
              <a:t>signpost, or ask a colleague to step in </a:t>
            </a:r>
          </a:p>
          <a:p>
            <a:pPr marL="285750" indent="-285750">
              <a:spcBef>
                <a:spcPts val="600"/>
              </a:spcBef>
              <a:buFont typeface="Arial" panose="020B0604020202020204" pitchFamily="34" charset="0"/>
              <a:buChar char="•"/>
            </a:pPr>
            <a:r>
              <a:rPr lang="en-GB" sz="1700" b="1" dirty="0">
                <a:latin typeface="Arial" panose="020B0604020202020204" pitchFamily="34" charset="0"/>
                <a:cs typeface="Arial" panose="020B0604020202020204" pitchFamily="34" charset="0"/>
              </a:rPr>
              <a:t>Do not underestimate </a:t>
            </a:r>
            <a:r>
              <a:rPr lang="en-GB" sz="1700" dirty="0">
                <a:latin typeface="Arial" panose="020B0604020202020204" pitchFamily="34" charset="0"/>
                <a:cs typeface="Arial" panose="020B0604020202020204" pitchFamily="34" charset="0"/>
              </a:rPr>
              <a:t>the comfort that bereaved parents find in being able to donate their baby’s milk and the legacy that this supports to create </a:t>
            </a:r>
          </a:p>
          <a:p>
            <a:pPr marL="285750" indent="-285750">
              <a:spcBef>
                <a:spcPts val="600"/>
              </a:spcBef>
              <a:buFont typeface="Arial" panose="020B0604020202020204" pitchFamily="34" charset="0"/>
              <a:buChar char="•"/>
            </a:pPr>
            <a:r>
              <a:rPr lang="en-GB" sz="1700" b="1" dirty="0">
                <a:latin typeface="Arial" panose="020B0604020202020204" pitchFamily="34" charset="0"/>
                <a:cs typeface="Arial" panose="020B0604020202020204" pitchFamily="34" charset="0"/>
              </a:rPr>
              <a:t>Offer practical advice and support </a:t>
            </a:r>
            <a:r>
              <a:rPr lang="en-GB" sz="1700" dirty="0">
                <a:latin typeface="Arial" panose="020B0604020202020204" pitchFamily="34" charset="0"/>
                <a:cs typeface="Arial" panose="020B0604020202020204" pitchFamily="34" charset="0"/>
              </a:rPr>
              <a:t>– or signpost to verified sources </a:t>
            </a:r>
          </a:p>
          <a:p>
            <a:pPr marL="285750" indent="-285750">
              <a:spcBef>
                <a:spcPts val="600"/>
              </a:spcBef>
              <a:buFont typeface="Arial" panose="020B0604020202020204" pitchFamily="34" charset="0"/>
              <a:buChar char="•"/>
            </a:pPr>
            <a:r>
              <a:rPr lang="en-GB" sz="1700" dirty="0">
                <a:latin typeface="Arial" panose="020B0604020202020204" pitchFamily="34" charset="0"/>
                <a:cs typeface="Arial" panose="020B0604020202020204" pitchFamily="34" charset="0"/>
              </a:rPr>
              <a:t>Issue colostrum harvesting kits if you have these</a:t>
            </a:r>
          </a:p>
          <a:p>
            <a:pPr marL="285750" indent="-285750">
              <a:spcBef>
                <a:spcPts val="600"/>
              </a:spcBef>
              <a:buFont typeface="Arial" panose="020B0604020202020204" pitchFamily="34" charset="0"/>
              <a:buChar char="•"/>
            </a:pPr>
            <a:r>
              <a:rPr lang="en-GB" sz="1700" dirty="0">
                <a:latin typeface="Arial" panose="020B0604020202020204" pitchFamily="34" charset="0"/>
                <a:cs typeface="Arial" panose="020B0604020202020204" pitchFamily="34" charset="0"/>
              </a:rPr>
              <a:t>Share with parents the Milk Bank @ Chester’s anticipatory care leaflet</a:t>
            </a:r>
          </a:p>
        </p:txBody>
      </p:sp>
    </p:spTree>
    <p:extLst>
      <p:ext uri="{BB962C8B-B14F-4D97-AF65-F5344CB8AC3E}">
        <p14:creationId xmlns:p14="http://schemas.microsoft.com/office/powerpoint/2010/main" val="328611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2" name="TextBox 1"/>
          <p:cNvSpPr txBox="1"/>
          <p:nvPr/>
        </p:nvSpPr>
        <p:spPr>
          <a:xfrm>
            <a:off x="3674104" y="896073"/>
            <a:ext cx="3873546" cy="1200329"/>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The Educational Unmet Need </a:t>
            </a:r>
            <a:endParaRPr lang="en-GB" sz="3600" b="1" dirty="0">
              <a:solidFill>
                <a:schemeClr val="accent2">
                  <a:lumMod val="75000"/>
                </a:schemeClr>
              </a:solidFill>
            </a:endParaRPr>
          </a:p>
        </p:txBody>
      </p:sp>
      <p:sp>
        <p:nvSpPr>
          <p:cNvPr id="9" name="Rectangle 8">
            <a:extLst>
              <a:ext uri="{FF2B5EF4-FFF2-40B4-BE49-F238E27FC236}">
                <a16:creationId xmlns:a16="http://schemas.microsoft.com/office/drawing/2014/main" id="{D602E745-B48D-680C-A229-1F1CA8A22E1F}"/>
              </a:ext>
            </a:extLst>
          </p:cNvPr>
          <p:cNvSpPr/>
          <p:nvPr/>
        </p:nvSpPr>
        <p:spPr>
          <a:xfrm>
            <a:off x="7696376" y="5347669"/>
            <a:ext cx="1305387" cy="1286829"/>
          </a:xfrm>
          <a:prstGeom prst="rect">
            <a:avLst/>
          </a:prstGeom>
          <a:solidFill>
            <a:srgbClr val="0E809A"/>
          </a:solidFill>
          <a:ln>
            <a:solidFill>
              <a:srgbClr val="0E80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4F1F9FF8-DBAE-5130-8819-A44A3CA50AF6}"/>
              </a:ext>
            </a:extLst>
          </p:cNvPr>
          <p:cNvPicPr>
            <a:picLocks noChangeAspect="1"/>
          </p:cNvPicPr>
          <p:nvPr/>
        </p:nvPicPr>
        <p:blipFill>
          <a:blip r:embed="rId5"/>
          <a:srcRect l="65938" t="62142" r="27745" b="26572"/>
          <a:stretch/>
        </p:blipFill>
        <p:spPr>
          <a:xfrm>
            <a:off x="7752826" y="5414744"/>
            <a:ext cx="1192486" cy="1160381"/>
          </a:xfrm>
          <a:prstGeom prst="rect">
            <a:avLst/>
          </a:prstGeom>
        </p:spPr>
      </p:pic>
      <p:sp>
        <p:nvSpPr>
          <p:cNvPr id="14" name="Rectangle 13">
            <a:extLst>
              <a:ext uri="{FF2B5EF4-FFF2-40B4-BE49-F238E27FC236}">
                <a16:creationId xmlns:a16="http://schemas.microsoft.com/office/drawing/2014/main" id="{55DA1663-68EA-6A7B-11CE-8922853A2C2A}"/>
              </a:ext>
            </a:extLst>
          </p:cNvPr>
          <p:cNvSpPr/>
          <p:nvPr/>
        </p:nvSpPr>
        <p:spPr>
          <a:xfrm>
            <a:off x="7696376" y="3428734"/>
            <a:ext cx="1305387" cy="1750216"/>
          </a:xfrm>
          <a:prstGeom prst="rect">
            <a:avLst/>
          </a:prstGeom>
          <a:solidFill>
            <a:srgbClr val="F3BB04"/>
          </a:solidFill>
          <a:ln>
            <a:solidFill>
              <a:srgbClr val="F3BB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68AAFF71-5457-E95C-837B-B6D5DED69BCD}"/>
              </a:ext>
            </a:extLst>
          </p:cNvPr>
          <p:cNvPicPr>
            <a:picLocks noChangeAspect="1"/>
          </p:cNvPicPr>
          <p:nvPr/>
        </p:nvPicPr>
        <p:blipFill>
          <a:blip r:embed="rId6"/>
          <a:srcRect l="66667" t="41649" r="23333" b="33703"/>
          <a:stretch/>
        </p:blipFill>
        <p:spPr>
          <a:xfrm>
            <a:off x="7752826" y="3486300"/>
            <a:ext cx="1179328" cy="1635083"/>
          </a:xfrm>
          <a:prstGeom prst="rect">
            <a:avLst/>
          </a:prstGeom>
        </p:spPr>
      </p:pic>
      <p:sp>
        <p:nvSpPr>
          <p:cNvPr id="19" name="Rectangle 18">
            <a:extLst>
              <a:ext uri="{FF2B5EF4-FFF2-40B4-BE49-F238E27FC236}">
                <a16:creationId xmlns:a16="http://schemas.microsoft.com/office/drawing/2014/main" id="{FF9D7151-892F-BD7E-F8C1-5ABF3188A11B}"/>
              </a:ext>
            </a:extLst>
          </p:cNvPr>
          <p:cNvSpPr/>
          <p:nvPr/>
        </p:nvSpPr>
        <p:spPr>
          <a:xfrm>
            <a:off x="7707582" y="2306742"/>
            <a:ext cx="1294181" cy="971561"/>
          </a:xfrm>
          <a:prstGeom prst="rect">
            <a:avLst/>
          </a:prstGeom>
          <a:solidFill>
            <a:srgbClr val="0E809A"/>
          </a:solidFill>
          <a:ln>
            <a:solidFill>
              <a:srgbClr val="0E80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4CE41043-7B8A-C2B2-7EBF-87AB56BCE2EA}"/>
              </a:ext>
            </a:extLst>
          </p:cNvPr>
          <p:cNvPicPr>
            <a:picLocks noChangeAspect="1"/>
          </p:cNvPicPr>
          <p:nvPr/>
        </p:nvPicPr>
        <p:blipFill>
          <a:blip r:embed="rId7"/>
          <a:srcRect l="66143" t="62658" r="27130" b="29110"/>
          <a:stretch/>
        </p:blipFill>
        <p:spPr>
          <a:xfrm>
            <a:off x="7765047" y="2350832"/>
            <a:ext cx="1180265" cy="883379"/>
          </a:xfrm>
          <a:prstGeom prst="rect">
            <a:avLst/>
          </a:prstGeom>
        </p:spPr>
      </p:pic>
      <p:sp>
        <p:nvSpPr>
          <p:cNvPr id="23" name="Rectangle: Rounded Corners 22">
            <a:extLst>
              <a:ext uri="{FF2B5EF4-FFF2-40B4-BE49-F238E27FC236}">
                <a16:creationId xmlns:a16="http://schemas.microsoft.com/office/drawing/2014/main" id="{7DEF6FB2-00CB-4F0D-B4E0-5E6F88435430}"/>
              </a:ext>
            </a:extLst>
          </p:cNvPr>
          <p:cNvSpPr/>
          <p:nvPr/>
        </p:nvSpPr>
        <p:spPr>
          <a:xfrm>
            <a:off x="280714" y="2264621"/>
            <a:ext cx="7239000" cy="745390"/>
          </a:xfrm>
          <a:prstGeom prst="roundRect">
            <a:avLst/>
          </a:prstGeom>
          <a:noFill/>
          <a:ln>
            <a:solidFill>
              <a:srgbClr val="A712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38301786-37BB-3FAF-DA0E-8BAFF1FBFB93}"/>
              </a:ext>
            </a:extLst>
          </p:cNvPr>
          <p:cNvSpPr/>
          <p:nvPr/>
        </p:nvSpPr>
        <p:spPr>
          <a:xfrm>
            <a:off x="308650" y="3157798"/>
            <a:ext cx="7239000" cy="745390"/>
          </a:xfrm>
          <a:prstGeom prst="roundRect">
            <a:avLst/>
          </a:prstGeom>
          <a:noFill/>
          <a:ln>
            <a:solidFill>
              <a:srgbClr val="A712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2454528D-190A-F8FD-3FDE-C55ACC0288EE}"/>
              </a:ext>
            </a:extLst>
          </p:cNvPr>
          <p:cNvSpPr/>
          <p:nvPr/>
        </p:nvSpPr>
        <p:spPr>
          <a:xfrm>
            <a:off x="293414" y="4071371"/>
            <a:ext cx="7239000" cy="825811"/>
          </a:xfrm>
          <a:prstGeom prst="roundRect">
            <a:avLst/>
          </a:prstGeom>
          <a:noFill/>
          <a:ln>
            <a:solidFill>
              <a:srgbClr val="A712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id="{5FCE6027-5CE3-1944-59C1-065B2BDF0774}"/>
              </a:ext>
            </a:extLst>
          </p:cNvPr>
          <p:cNvSpPr/>
          <p:nvPr/>
        </p:nvSpPr>
        <p:spPr>
          <a:xfrm>
            <a:off x="293414" y="5063721"/>
            <a:ext cx="7239000" cy="703163"/>
          </a:xfrm>
          <a:prstGeom prst="roundRect">
            <a:avLst/>
          </a:prstGeom>
          <a:noFill/>
          <a:ln>
            <a:solidFill>
              <a:srgbClr val="A712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8CFD96D0-F5DA-9296-2066-246843FA6966}"/>
              </a:ext>
            </a:extLst>
          </p:cNvPr>
          <p:cNvSpPr/>
          <p:nvPr/>
        </p:nvSpPr>
        <p:spPr>
          <a:xfrm>
            <a:off x="308650" y="5933423"/>
            <a:ext cx="7239000" cy="703163"/>
          </a:xfrm>
          <a:prstGeom prst="roundRect">
            <a:avLst/>
          </a:prstGeom>
          <a:noFill/>
          <a:ln>
            <a:solidFill>
              <a:srgbClr val="A712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98416C73-4AEC-B4E8-C2A6-D267FBEEAA10}"/>
              </a:ext>
            </a:extLst>
          </p:cNvPr>
          <p:cNvSpPr txBox="1"/>
          <p:nvPr/>
        </p:nvSpPr>
        <p:spPr>
          <a:xfrm>
            <a:off x="361986" y="2280465"/>
            <a:ext cx="7085053" cy="738664"/>
          </a:xfrm>
          <a:prstGeom prst="rect">
            <a:avLst/>
          </a:prstGeom>
          <a:noFill/>
        </p:spPr>
        <p:txBody>
          <a:bodyPr wrap="square" rtlCol="0">
            <a:spAutoFit/>
          </a:bodyPr>
          <a:lstStyle/>
          <a:p>
            <a:pPr algn="ctr"/>
            <a:r>
              <a:rPr lang="en-GB" sz="1400" b="1" dirty="0">
                <a:solidFill>
                  <a:schemeClr val="tx1"/>
                </a:solidFill>
                <a:latin typeface="Arial" panose="020B0604020202020204" pitchFamily="34" charset="0"/>
                <a:cs typeface="Arial" panose="020B0604020202020204" pitchFamily="34" charset="0"/>
              </a:rPr>
              <a:t>Co production with families of developing leaflet range; Milk Donation After Loss (now retired) Breast care choices after Loss, Lactation Choices Following an Antenatal Diagnosis</a:t>
            </a:r>
          </a:p>
        </p:txBody>
      </p:sp>
      <p:sp>
        <p:nvSpPr>
          <p:cNvPr id="29" name="TextBox 28">
            <a:extLst>
              <a:ext uri="{FF2B5EF4-FFF2-40B4-BE49-F238E27FC236}">
                <a16:creationId xmlns:a16="http://schemas.microsoft.com/office/drawing/2014/main" id="{84908765-A80F-0BC5-8844-DCC0CA32BE37}"/>
              </a:ext>
            </a:extLst>
          </p:cNvPr>
          <p:cNvSpPr txBox="1"/>
          <p:nvPr/>
        </p:nvSpPr>
        <p:spPr>
          <a:xfrm>
            <a:off x="326495" y="3263819"/>
            <a:ext cx="7085053" cy="523220"/>
          </a:xfrm>
          <a:prstGeom prst="rect">
            <a:avLst/>
          </a:prstGeom>
          <a:noFill/>
        </p:spPr>
        <p:txBody>
          <a:bodyPr wrap="square" rtlCol="0">
            <a:spAutoFit/>
          </a:bodyPr>
          <a:lstStyle/>
          <a:p>
            <a:pPr algn="ctr"/>
            <a:r>
              <a:rPr lang="en-GB" sz="1400" b="1" dirty="0">
                <a:solidFill>
                  <a:schemeClr val="tx1"/>
                </a:solidFill>
                <a:latin typeface="Arial" panose="020B0604020202020204" pitchFamily="34" charset="0"/>
                <a:cs typeface="Arial" panose="020B0604020202020204" pitchFamily="34" charset="0"/>
              </a:rPr>
              <a:t>Future learn course Lactation and Loss; Choices for Bereaved Parents – </a:t>
            </a:r>
          </a:p>
          <a:p>
            <a:pPr algn="ctr"/>
            <a:r>
              <a:rPr lang="en-GB" sz="1400" b="1" dirty="0">
                <a:solidFill>
                  <a:schemeClr val="tx1"/>
                </a:solidFill>
                <a:latin typeface="Arial" panose="020B0604020202020204" pitchFamily="34" charset="0"/>
                <a:cs typeface="Arial" panose="020B0604020202020204" pitchFamily="34" charset="0"/>
              </a:rPr>
              <a:t>free access to all NHS staff</a:t>
            </a:r>
          </a:p>
        </p:txBody>
      </p:sp>
      <p:sp>
        <p:nvSpPr>
          <p:cNvPr id="30" name="TextBox 29">
            <a:extLst>
              <a:ext uri="{FF2B5EF4-FFF2-40B4-BE49-F238E27FC236}">
                <a16:creationId xmlns:a16="http://schemas.microsoft.com/office/drawing/2014/main" id="{9A0410C1-3920-2272-1113-9CBBE1CBA4CF}"/>
              </a:ext>
            </a:extLst>
          </p:cNvPr>
          <p:cNvSpPr txBox="1"/>
          <p:nvPr/>
        </p:nvSpPr>
        <p:spPr>
          <a:xfrm>
            <a:off x="361986" y="4224414"/>
            <a:ext cx="7085053" cy="523220"/>
          </a:xfrm>
          <a:prstGeom prst="rect">
            <a:avLst/>
          </a:prstGeom>
          <a:noFill/>
        </p:spPr>
        <p:txBody>
          <a:bodyPr wrap="square" rtlCol="0">
            <a:spAutoFit/>
          </a:bodyPr>
          <a:lstStyle/>
          <a:p>
            <a:pPr algn="ctr"/>
            <a:r>
              <a:rPr lang="en-GB" sz="1400" b="1" dirty="0">
                <a:solidFill>
                  <a:schemeClr val="tx1"/>
                </a:solidFill>
                <a:latin typeface="Arial" panose="020B0604020202020204" pitchFamily="34" charset="0"/>
                <a:cs typeface="Arial" panose="020B0604020202020204" pitchFamily="34" charset="0"/>
              </a:rPr>
              <a:t>National survey to understand the views of HCPs with follow up survey to learn more about familial opinions</a:t>
            </a:r>
          </a:p>
        </p:txBody>
      </p:sp>
      <p:sp>
        <p:nvSpPr>
          <p:cNvPr id="31" name="TextBox 30">
            <a:extLst>
              <a:ext uri="{FF2B5EF4-FFF2-40B4-BE49-F238E27FC236}">
                <a16:creationId xmlns:a16="http://schemas.microsoft.com/office/drawing/2014/main" id="{1735FEDE-2BE5-8A79-C2D3-988F52712654}"/>
              </a:ext>
            </a:extLst>
          </p:cNvPr>
          <p:cNvSpPr txBox="1"/>
          <p:nvPr/>
        </p:nvSpPr>
        <p:spPr>
          <a:xfrm>
            <a:off x="361986" y="5121383"/>
            <a:ext cx="7031717" cy="523220"/>
          </a:xfrm>
          <a:prstGeom prst="rect">
            <a:avLst/>
          </a:prstGeom>
          <a:noFill/>
        </p:spPr>
        <p:txBody>
          <a:bodyPr wrap="square" rtlCol="0">
            <a:spAutoFit/>
          </a:bodyPr>
          <a:lstStyle/>
          <a:p>
            <a:pPr algn="ctr"/>
            <a:r>
              <a:rPr lang="en-GB" sz="1400" b="1" dirty="0">
                <a:solidFill>
                  <a:schemeClr val="tx1"/>
                </a:solidFill>
                <a:latin typeface="Arial" panose="020B0604020202020204" pitchFamily="34" charset="0"/>
                <a:cs typeface="Arial" panose="020B0604020202020204" pitchFamily="34" charset="0"/>
              </a:rPr>
              <a:t>Journal articles published in Infant Journal and poster presentations  at BAPM and RCGP conferences</a:t>
            </a:r>
          </a:p>
        </p:txBody>
      </p:sp>
      <p:sp>
        <p:nvSpPr>
          <p:cNvPr id="32" name="TextBox 31">
            <a:extLst>
              <a:ext uri="{FF2B5EF4-FFF2-40B4-BE49-F238E27FC236}">
                <a16:creationId xmlns:a16="http://schemas.microsoft.com/office/drawing/2014/main" id="{9E33CCD8-509E-9658-B447-D93E07FC5E49}"/>
              </a:ext>
            </a:extLst>
          </p:cNvPr>
          <p:cNvSpPr txBox="1"/>
          <p:nvPr/>
        </p:nvSpPr>
        <p:spPr>
          <a:xfrm>
            <a:off x="361986" y="6019800"/>
            <a:ext cx="7031717" cy="369332"/>
          </a:xfrm>
          <a:prstGeom prst="rect">
            <a:avLst/>
          </a:prstGeom>
          <a:noFill/>
        </p:spPr>
        <p:txBody>
          <a:bodyPr wrap="square" rtlCol="0">
            <a:spAutoFit/>
          </a:bodyPr>
          <a:lstStyle/>
          <a:p>
            <a:pPr algn="ctr"/>
            <a:r>
              <a:rPr lang="en-GB" sz="1800" b="1" dirty="0">
                <a:solidFill>
                  <a:schemeClr val="tx1"/>
                </a:solidFill>
              </a:rPr>
              <a:t>Lunch and Learn sessions and face-to-face training delivered by MMG</a:t>
            </a:r>
          </a:p>
        </p:txBody>
      </p:sp>
    </p:spTree>
    <p:extLst>
      <p:ext uri="{BB962C8B-B14F-4D97-AF65-F5344CB8AC3E}">
        <p14:creationId xmlns:p14="http://schemas.microsoft.com/office/powerpoint/2010/main" val="406356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2" name="Shape 122"/>
          <p:cNvSpPr/>
          <p:nvPr/>
        </p:nvSpPr>
        <p:spPr>
          <a:xfrm>
            <a:off x="-574534" y="5000081"/>
            <a:ext cx="9173881" cy="62612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4900">
                <a:latin typeface="Arial"/>
                <a:ea typeface="Arial"/>
                <a:cs typeface="Arial"/>
                <a:sym typeface="Arial"/>
              </a:defRPr>
            </a:lvl1pPr>
          </a:lstStyle>
          <a:p>
            <a:endParaRPr sz="3600" b="1" dirty="0">
              <a:latin typeface="+mn-lt"/>
            </a:endParaRPr>
          </a:p>
        </p:txBody>
      </p:sp>
      <p:sp>
        <p:nvSpPr>
          <p:cNvPr id="123" name="Shape 123"/>
          <p:cNvSpPr/>
          <p:nvPr/>
        </p:nvSpPr>
        <p:spPr>
          <a:xfrm>
            <a:off x="-596369" y="5626210"/>
            <a:ext cx="9181833" cy="41068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2200">
                <a:solidFill>
                  <a:srgbClr val="A6AAA9"/>
                </a:solidFill>
                <a:latin typeface="Arial"/>
                <a:ea typeface="Arial"/>
                <a:cs typeface="Arial"/>
                <a:sym typeface="Arial"/>
              </a:defRPr>
            </a:lvl1pPr>
          </a:lstStyle>
          <a:p>
            <a:endParaRPr b="1" dirty="0">
              <a:latin typeface="+mn-lt"/>
            </a:endParaRPr>
          </a:p>
        </p:txBody>
      </p:sp>
      <p:sp>
        <p:nvSpPr>
          <p:cNvPr id="2" name="TextBox 1"/>
          <p:cNvSpPr txBox="1"/>
          <p:nvPr/>
        </p:nvSpPr>
        <p:spPr>
          <a:xfrm>
            <a:off x="3581400" y="1257249"/>
            <a:ext cx="4786174" cy="1200329"/>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The Recognised Need For Change</a:t>
            </a:r>
            <a:endParaRPr lang="en-GB" sz="3600" b="1" dirty="0">
              <a:solidFill>
                <a:schemeClr val="accent2">
                  <a:lumMod val="75000"/>
                </a:schemeClr>
              </a:solidFill>
            </a:endParaRPr>
          </a:p>
        </p:txBody>
      </p:sp>
      <p:sp>
        <p:nvSpPr>
          <p:cNvPr id="7" name="Title 1"/>
          <p:cNvSpPr>
            <a:spLocks noGrp="1"/>
          </p:cNvSpPr>
          <p:nvPr>
            <p:ph type="ctrTitle"/>
          </p:nvPr>
        </p:nvSpPr>
        <p:spPr>
          <a:xfrm>
            <a:off x="806363" y="2578318"/>
            <a:ext cx="7772400" cy="1470025"/>
          </a:xfrm>
        </p:spPr>
        <p:txBody>
          <a:bodyPr>
            <a:normAutofit/>
          </a:bodyPr>
          <a:lstStyle/>
          <a:p>
            <a:br>
              <a:rPr lang="en-GB" sz="4000" b="1" dirty="0">
                <a:solidFill>
                  <a:schemeClr val="accent1">
                    <a:lumMod val="75000"/>
                  </a:schemeClr>
                </a:solidFill>
              </a:rPr>
            </a:br>
            <a:endParaRPr lang="en-GB" b="1" dirty="0">
              <a:solidFill>
                <a:schemeClr val="accent1">
                  <a:lumMod val="75000"/>
                </a:schemeClr>
              </a:solidFill>
            </a:endParaRPr>
          </a:p>
        </p:txBody>
      </p:sp>
      <p:sp>
        <p:nvSpPr>
          <p:cNvPr id="8" name="Subtitle 2"/>
          <p:cNvSpPr>
            <a:spLocks noGrp="1"/>
          </p:cNvSpPr>
          <p:nvPr>
            <p:ph type="subTitle" idx="1"/>
          </p:nvPr>
        </p:nvSpPr>
        <p:spPr>
          <a:xfrm>
            <a:off x="266700" y="2743200"/>
            <a:ext cx="8610600" cy="3809999"/>
          </a:xfrm>
        </p:spPr>
        <p:txBody>
          <a:bodyPr>
            <a:normAutofit fontScale="92500" lnSpcReduction="20000"/>
          </a:bodyPr>
          <a:lstStyle/>
          <a:p>
            <a:pPr marL="342900" indent="-342900">
              <a:buFont typeface="Arial" panose="020B0604020202020204" pitchFamily="34" charset="0"/>
              <a:buChar char="•"/>
            </a:pPr>
            <a:endParaRPr lang="en-GB" sz="2400" dirty="0">
              <a:solidFill>
                <a:schemeClr val="tx1"/>
              </a:solidFill>
            </a:endParaRPr>
          </a:p>
          <a:p>
            <a:endParaRPr lang="en-GB" sz="2400" dirty="0">
              <a:solidFill>
                <a:schemeClr val="tx2"/>
              </a:solidFill>
            </a:endParaRPr>
          </a:p>
          <a:p>
            <a:r>
              <a:rPr lang="en-GB" sz="1400" dirty="0">
                <a:solidFill>
                  <a:srgbClr val="0E809A"/>
                </a:solidFill>
                <a:latin typeface="Arial" panose="020B0604020202020204" pitchFamily="34" charset="0"/>
                <a:cs typeface="Arial" panose="020B0604020202020204" pitchFamily="34" charset="0"/>
              </a:rPr>
              <a:t>‘</a:t>
            </a:r>
            <a:r>
              <a:rPr lang="en-GB" sz="2200" dirty="0">
                <a:solidFill>
                  <a:srgbClr val="0E809A"/>
                </a:solidFill>
                <a:latin typeface="Arial" panose="020B0604020202020204" pitchFamily="34" charset="0"/>
                <a:cs typeface="Arial" panose="020B0604020202020204" pitchFamily="34" charset="0"/>
              </a:rPr>
              <a:t>When neonatal problems are anticipated, communication with parents should begin antenatally – involving face to face discussions supplemented by written materials</a:t>
            </a:r>
            <a:r>
              <a:rPr lang="en-GB" sz="2200" dirty="0">
                <a:solidFill>
                  <a:schemeClr val="tx2"/>
                </a:solidFill>
                <a:latin typeface="Arial" panose="020B0604020202020204" pitchFamily="34" charset="0"/>
                <a:cs typeface="Arial" panose="020B0604020202020204" pitchFamily="34" charset="0"/>
              </a:rPr>
              <a:t>’ </a:t>
            </a:r>
          </a:p>
          <a:p>
            <a:r>
              <a:rPr lang="en-GB" sz="1400" dirty="0">
                <a:solidFill>
                  <a:schemeClr val="tx2"/>
                </a:solidFill>
                <a:latin typeface="Arial" panose="020B0604020202020204" pitchFamily="34" charset="0"/>
                <a:cs typeface="Arial" panose="020B0604020202020204" pitchFamily="34" charset="0"/>
              </a:rPr>
              <a:t>B</a:t>
            </a:r>
            <a:r>
              <a:rPr lang="en-GB" sz="1400" dirty="0">
                <a:solidFill>
                  <a:schemeClr val="tx1"/>
                </a:solidFill>
                <a:latin typeface="Arial" panose="020B0604020202020204" pitchFamily="34" charset="0"/>
                <a:cs typeface="Arial" panose="020B0604020202020204" pitchFamily="34" charset="0"/>
              </a:rPr>
              <a:t>APM framework for Perinatal Management of Extreme Preterm Birth (2019)</a:t>
            </a:r>
          </a:p>
          <a:p>
            <a:endParaRPr lang="en-GB" sz="1400" dirty="0">
              <a:solidFill>
                <a:schemeClr val="tx2"/>
              </a:solidFill>
              <a:latin typeface="Arial" panose="020B0604020202020204" pitchFamily="34" charset="0"/>
              <a:cs typeface="Arial" panose="020B0604020202020204" pitchFamily="34" charset="0"/>
            </a:endParaRPr>
          </a:p>
          <a:p>
            <a:r>
              <a:rPr lang="en-GB" sz="2200" dirty="0">
                <a:solidFill>
                  <a:srgbClr val="0E809A"/>
                </a:solidFill>
                <a:latin typeface="Arial" panose="020B0604020202020204" pitchFamily="34" charset="0"/>
                <a:cs typeface="Arial" panose="020B0604020202020204" pitchFamily="34" charset="0"/>
              </a:rPr>
              <a:t>Patients should be treated with a person-centred care approach     </a:t>
            </a:r>
          </a:p>
          <a:p>
            <a:r>
              <a:rPr lang="en-GB" sz="1400" dirty="0">
                <a:solidFill>
                  <a:schemeClr val="tx1"/>
                </a:solidFill>
                <a:latin typeface="Arial" panose="020B0604020202020204" pitchFamily="34" charset="0"/>
                <a:cs typeface="Arial" panose="020B0604020202020204" pitchFamily="34" charset="0"/>
              </a:rPr>
              <a:t>in line with the NICE guidelines for Shared Decision Making (2022)</a:t>
            </a:r>
          </a:p>
          <a:p>
            <a:endParaRPr lang="en-GB" sz="1400" dirty="0">
              <a:solidFill>
                <a:schemeClr val="tx2"/>
              </a:solidFill>
              <a:latin typeface="Arial" panose="020B0604020202020204" pitchFamily="34" charset="0"/>
              <a:cs typeface="Arial" panose="020B0604020202020204" pitchFamily="34" charset="0"/>
            </a:endParaRPr>
          </a:p>
          <a:p>
            <a:r>
              <a:rPr lang="en-GB" sz="1000" b="0" i="0" dirty="0">
                <a:solidFill>
                  <a:srgbClr val="4C4C4C"/>
                </a:solidFill>
                <a:effectLst/>
                <a:latin typeface="Arial" panose="020B0604020202020204" pitchFamily="34" charset="0"/>
                <a:cs typeface="Arial" panose="020B0604020202020204" pitchFamily="34" charset="0"/>
              </a:rPr>
              <a:t> </a:t>
            </a:r>
            <a:r>
              <a:rPr lang="en-GB" sz="2200" b="0" i="0" dirty="0">
                <a:solidFill>
                  <a:srgbClr val="0E809A"/>
                </a:solidFill>
                <a:effectLst/>
                <a:latin typeface="Arial" panose="020B0604020202020204" pitchFamily="34" charset="0"/>
                <a:cs typeface="Arial" panose="020B0604020202020204" pitchFamily="34" charset="0"/>
              </a:rPr>
              <a:t>To review lactation and loss and to utilise this knowledge to guide support for mothers and parents to make the choices which best suit their individual circumstances</a:t>
            </a:r>
            <a:endParaRPr lang="en-GB" sz="2200" dirty="0">
              <a:solidFill>
                <a:srgbClr val="0E809A"/>
              </a:solidFill>
              <a:latin typeface="Arial" panose="020B0604020202020204" pitchFamily="34" charset="0"/>
              <a:cs typeface="Arial" panose="020B0604020202020204" pitchFamily="34" charset="0"/>
            </a:endParaRPr>
          </a:p>
          <a:p>
            <a:r>
              <a:rPr lang="en-GB" sz="1400" dirty="0">
                <a:solidFill>
                  <a:schemeClr val="tx1"/>
                </a:solidFill>
                <a:latin typeface="Arial" panose="020B0604020202020204" pitchFamily="34" charset="0"/>
                <a:cs typeface="Arial" panose="020B0604020202020204" pitchFamily="34" charset="0"/>
              </a:rPr>
              <a:t>BAPM Lactation and Loss framework (2022)</a:t>
            </a:r>
          </a:p>
        </p:txBody>
      </p:sp>
      <p:sp>
        <p:nvSpPr>
          <p:cNvPr id="3" name="Subtitle 2">
            <a:extLst>
              <a:ext uri="{FF2B5EF4-FFF2-40B4-BE49-F238E27FC236}">
                <a16:creationId xmlns:a16="http://schemas.microsoft.com/office/drawing/2014/main" id="{8998DBC4-90A6-5CF7-2885-BBDC97BE0CDA}"/>
              </a:ext>
            </a:extLst>
          </p:cNvPr>
          <p:cNvSpPr txBox="1">
            <a:spLocks/>
          </p:cNvSpPr>
          <p:nvPr/>
        </p:nvSpPr>
        <p:spPr>
          <a:xfrm>
            <a:off x="152401" y="2868263"/>
            <a:ext cx="8772524" cy="368493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1800" dirty="0">
              <a:solidFill>
                <a:srgbClr val="0E809A"/>
              </a:solidFill>
            </a:endParaRPr>
          </a:p>
        </p:txBody>
      </p:sp>
    </p:spTree>
    <p:extLst>
      <p:ext uri="{BB962C8B-B14F-4D97-AF65-F5344CB8AC3E}">
        <p14:creationId xmlns:p14="http://schemas.microsoft.com/office/powerpoint/2010/main" val="576268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2" name="Shape 122"/>
          <p:cNvSpPr/>
          <p:nvPr/>
        </p:nvSpPr>
        <p:spPr>
          <a:xfrm>
            <a:off x="-754319" y="5267155"/>
            <a:ext cx="9173881" cy="626129"/>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r">
              <a:defRPr sz="4900">
                <a:latin typeface="Arial"/>
                <a:ea typeface="Arial"/>
                <a:cs typeface="Arial"/>
                <a:sym typeface="Arial"/>
              </a:defRPr>
            </a:lvl1pPr>
          </a:lstStyle>
          <a:p>
            <a:endParaRPr sz="3600" b="1" dirty="0">
              <a:latin typeface="+mn-lt"/>
            </a:endParaRPr>
          </a:p>
        </p:txBody>
      </p:sp>
      <p:sp>
        <p:nvSpPr>
          <p:cNvPr id="123" name="Shape 123"/>
          <p:cNvSpPr/>
          <p:nvPr/>
        </p:nvSpPr>
        <p:spPr>
          <a:xfrm>
            <a:off x="-776154" y="5893284"/>
            <a:ext cx="9181833" cy="410686"/>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r">
              <a:defRPr sz="2200">
                <a:solidFill>
                  <a:srgbClr val="A6AAA9"/>
                </a:solidFill>
                <a:latin typeface="Arial"/>
                <a:ea typeface="Arial"/>
                <a:cs typeface="Arial"/>
                <a:sym typeface="Arial"/>
              </a:defRPr>
            </a:lvl1pPr>
          </a:lstStyle>
          <a:p>
            <a:endParaRPr b="1" dirty="0">
              <a:latin typeface="+mn-lt"/>
            </a:endParaRPr>
          </a:p>
        </p:txBody>
      </p:sp>
      <p:sp>
        <p:nvSpPr>
          <p:cNvPr id="2" name="TextBox 1"/>
          <p:cNvSpPr txBox="1"/>
          <p:nvPr/>
        </p:nvSpPr>
        <p:spPr>
          <a:xfrm>
            <a:off x="3581400" y="1257249"/>
            <a:ext cx="4786174" cy="1200329"/>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 A Clinical Data Reporting Process</a:t>
            </a:r>
            <a:endParaRPr lang="en-GB" sz="3600" b="1" dirty="0">
              <a:solidFill>
                <a:schemeClr val="accent2">
                  <a:lumMod val="75000"/>
                </a:schemeClr>
              </a:solidFill>
            </a:endParaRPr>
          </a:p>
        </p:txBody>
      </p:sp>
      <p:sp>
        <p:nvSpPr>
          <p:cNvPr id="7" name="Title 1"/>
          <p:cNvSpPr>
            <a:spLocks noGrp="1"/>
          </p:cNvSpPr>
          <p:nvPr>
            <p:ph type="ctrTitle"/>
          </p:nvPr>
        </p:nvSpPr>
        <p:spPr>
          <a:xfrm>
            <a:off x="626578" y="2845392"/>
            <a:ext cx="7772400" cy="1470025"/>
          </a:xfrm>
        </p:spPr>
        <p:txBody>
          <a:bodyPr>
            <a:normAutofit/>
          </a:bodyPr>
          <a:lstStyle/>
          <a:p>
            <a:br>
              <a:rPr lang="en-GB" sz="4000" b="1" dirty="0">
                <a:solidFill>
                  <a:schemeClr val="accent1">
                    <a:lumMod val="75000"/>
                  </a:schemeClr>
                </a:solidFill>
              </a:rPr>
            </a:br>
            <a:endParaRPr lang="en-GB" b="1" dirty="0">
              <a:solidFill>
                <a:schemeClr val="accent1">
                  <a:lumMod val="75000"/>
                </a:schemeClr>
              </a:solidFill>
            </a:endParaRPr>
          </a:p>
        </p:txBody>
      </p:sp>
      <p:sp>
        <p:nvSpPr>
          <p:cNvPr id="8" name="Subtitle 2"/>
          <p:cNvSpPr>
            <a:spLocks noGrp="1"/>
          </p:cNvSpPr>
          <p:nvPr>
            <p:ph type="subTitle" idx="1"/>
          </p:nvPr>
        </p:nvSpPr>
        <p:spPr>
          <a:xfrm>
            <a:off x="299640" y="3549741"/>
            <a:ext cx="8610600" cy="2014295"/>
          </a:xfrm>
        </p:spPr>
        <p:txBody>
          <a:bodyPr>
            <a:normAutofit/>
          </a:bodyPr>
          <a:lstStyle/>
          <a:p>
            <a:r>
              <a:rPr lang="en-GB" sz="2400" b="0" i="0" dirty="0">
                <a:solidFill>
                  <a:schemeClr val="tx1"/>
                </a:solidFill>
                <a:effectLst/>
                <a:latin typeface="Arial" panose="020B0604020202020204" pitchFamily="34" charset="0"/>
                <a:cs typeface="Arial" panose="020B0604020202020204" pitchFamily="34" charset="0"/>
              </a:rPr>
              <a:t>The purpose of collating information nationally is to ensure that deaths are learned from, that learning is widely shared and that actions are taken, locally and nationally, to reduce the number of children who die </a:t>
            </a:r>
          </a:p>
          <a:p>
            <a:pPr algn="r"/>
            <a:r>
              <a:rPr lang="en-GB" sz="1600" b="0" i="0" dirty="0">
                <a:solidFill>
                  <a:schemeClr val="tx1"/>
                </a:solidFill>
                <a:effectLst/>
                <a:latin typeface="Arial" panose="020B0604020202020204" pitchFamily="34" charset="0"/>
                <a:cs typeface="Arial" panose="020B0604020202020204" pitchFamily="34" charset="0"/>
              </a:rPr>
              <a:t>(National Child Mortality Database)</a:t>
            </a:r>
          </a:p>
        </p:txBody>
      </p:sp>
      <p:sp>
        <p:nvSpPr>
          <p:cNvPr id="4" name="Rectangle: Rounded Corners 3">
            <a:extLst>
              <a:ext uri="{FF2B5EF4-FFF2-40B4-BE49-F238E27FC236}">
                <a16:creationId xmlns:a16="http://schemas.microsoft.com/office/drawing/2014/main" id="{379A7E43-4357-A592-1E25-3DC4E1D85DA2}"/>
              </a:ext>
            </a:extLst>
          </p:cNvPr>
          <p:cNvSpPr/>
          <p:nvPr/>
        </p:nvSpPr>
        <p:spPr>
          <a:xfrm>
            <a:off x="246459" y="3429000"/>
            <a:ext cx="8651081" cy="213503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549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2" name="TextBox 1"/>
          <p:cNvSpPr txBox="1"/>
          <p:nvPr/>
        </p:nvSpPr>
        <p:spPr>
          <a:xfrm>
            <a:off x="2978061" y="1512884"/>
            <a:ext cx="6324600" cy="1200329"/>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The Memory Milk </a:t>
            </a:r>
          </a:p>
          <a:p>
            <a:pPr algn="ctr"/>
            <a:r>
              <a:rPr lang="en-GB" sz="3600" b="1" dirty="0">
                <a:solidFill>
                  <a:srgbClr val="A71263"/>
                </a:solidFill>
                <a:latin typeface="Arial" panose="020B0604020202020204" pitchFamily="34" charset="0"/>
                <a:cs typeface="Arial" panose="020B0604020202020204" pitchFamily="34" charset="0"/>
              </a:rPr>
              <a:t>Gift Initiative</a:t>
            </a:r>
            <a:endParaRPr lang="en-GB" sz="3600" b="1" dirty="0">
              <a:solidFill>
                <a:schemeClr val="accent2">
                  <a:lumMod val="75000"/>
                </a:schemeClr>
              </a:solidFill>
            </a:endParaRPr>
          </a:p>
        </p:txBody>
      </p:sp>
      <p:pic>
        <p:nvPicPr>
          <p:cNvPr id="4" name="Picture 3" descr="A tree with butterflies and a banner&#10;&#10;Description automatically generated">
            <a:extLst>
              <a:ext uri="{FF2B5EF4-FFF2-40B4-BE49-F238E27FC236}">
                <a16:creationId xmlns:a16="http://schemas.microsoft.com/office/drawing/2014/main" id="{67B86EB5-811C-9A8A-6B89-C5B31CF153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934" y="914400"/>
            <a:ext cx="1477334" cy="1969779"/>
          </a:xfrm>
          <a:prstGeom prst="rect">
            <a:avLst/>
          </a:prstGeom>
          <a:ln w="57150">
            <a:solidFill>
              <a:srgbClr val="F3BB04"/>
            </a:solidFill>
          </a:ln>
        </p:spPr>
      </p:pic>
      <p:sp>
        <p:nvSpPr>
          <p:cNvPr id="10" name="Rectangle: Rounded Corners 9">
            <a:extLst>
              <a:ext uri="{FF2B5EF4-FFF2-40B4-BE49-F238E27FC236}">
                <a16:creationId xmlns:a16="http://schemas.microsoft.com/office/drawing/2014/main" id="{579B80E6-5E02-378C-0266-1077FED20B8F}"/>
              </a:ext>
            </a:extLst>
          </p:cNvPr>
          <p:cNvSpPr/>
          <p:nvPr/>
        </p:nvSpPr>
        <p:spPr>
          <a:xfrm>
            <a:off x="6210599" y="3094773"/>
            <a:ext cx="2597061" cy="3114038"/>
          </a:xfrm>
          <a:prstGeom prst="roundRect">
            <a:avLst/>
          </a:prstGeom>
          <a:noFill/>
          <a:ln w="38100">
            <a:solidFill>
              <a:srgbClr val="A712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04CBB9F7-6DAF-21EB-115F-EEDA7A180A4B}"/>
              </a:ext>
            </a:extLst>
          </p:cNvPr>
          <p:cNvSpPr/>
          <p:nvPr/>
        </p:nvSpPr>
        <p:spPr>
          <a:xfrm>
            <a:off x="3317537" y="3094773"/>
            <a:ext cx="2597061" cy="3114038"/>
          </a:xfrm>
          <a:prstGeom prst="roundRect">
            <a:avLst/>
          </a:prstGeom>
          <a:noFill/>
          <a:ln w="38100">
            <a:solidFill>
              <a:srgbClr val="0E80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ECB9DD6-9A0B-E6CA-B029-6CFCE6389077}"/>
              </a:ext>
            </a:extLst>
          </p:cNvPr>
          <p:cNvSpPr/>
          <p:nvPr/>
        </p:nvSpPr>
        <p:spPr>
          <a:xfrm>
            <a:off x="381000" y="3136556"/>
            <a:ext cx="2597061" cy="3072255"/>
          </a:xfrm>
          <a:prstGeom prst="roundRect">
            <a:avLst/>
          </a:prstGeom>
          <a:noFill/>
          <a:ln w="38100">
            <a:solidFill>
              <a:srgbClr val="F3BB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1D2A8BAA-D1FB-C14C-DE05-851A212B1A90}"/>
              </a:ext>
            </a:extLst>
          </p:cNvPr>
          <p:cNvSpPr txBox="1"/>
          <p:nvPr/>
        </p:nvSpPr>
        <p:spPr>
          <a:xfrm>
            <a:off x="533400" y="3346250"/>
            <a:ext cx="2286000" cy="2574936"/>
          </a:xfrm>
          <a:prstGeom prst="rect">
            <a:avLst/>
          </a:prstGeom>
          <a:noFill/>
        </p:spPr>
        <p:txBody>
          <a:bodyPr wrap="square" rtlCol="0">
            <a:spAutoFit/>
          </a:bodyPr>
          <a:lstStyle/>
          <a:p>
            <a:pPr>
              <a:lnSpc>
                <a:spcPct val="120000"/>
              </a:lnSpc>
              <a:spcBef>
                <a:spcPts val="600"/>
              </a:spcBef>
            </a:pPr>
            <a:r>
              <a:rPr lang="en-GB" sz="1700" dirty="0">
                <a:solidFill>
                  <a:srgbClr val="A71263"/>
                </a:solidFill>
                <a:latin typeface="Arial" panose="020B0604020202020204" pitchFamily="34" charset="0"/>
                <a:cs typeface="Arial" panose="020B0604020202020204" pitchFamily="34" charset="0"/>
              </a:rPr>
              <a:t>Launched in October 2021 in response to a mother – Holly - who wished to donate milk after initiating lactation following the stillbirth of her son Bodhi</a:t>
            </a:r>
          </a:p>
        </p:txBody>
      </p:sp>
      <p:sp>
        <p:nvSpPr>
          <p:cNvPr id="16" name="TextBox 15">
            <a:extLst>
              <a:ext uri="{FF2B5EF4-FFF2-40B4-BE49-F238E27FC236}">
                <a16:creationId xmlns:a16="http://schemas.microsoft.com/office/drawing/2014/main" id="{1C640CC7-A3B9-6402-D262-EDC5B1C97834}"/>
              </a:ext>
            </a:extLst>
          </p:cNvPr>
          <p:cNvSpPr txBox="1"/>
          <p:nvPr/>
        </p:nvSpPr>
        <p:spPr>
          <a:xfrm>
            <a:off x="3467100" y="3189284"/>
            <a:ext cx="2286000" cy="2888868"/>
          </a:xfrm>
          <a:prstGeom prst="rect">
            <a:avLst/>
          </a:prstGeom>
          <a:noFill/>
        </p:spPr>
        <p:txBody>
          <a:bodyPr wrap="square" rtlCol="0">
            <a:spAutoFit/>
          </a:bodyPr>
          <a:lstStyle/>
          <a:p>
            <a:pPr algn="l">
              <a:lnSpc>
                <a:spcPct val="120000"/>
              </a:lnSpc>
              <a:spcBef>
                <a:spcPts val="600"/>
              </a:spcBef>
            </a:pPr>
            <a:r>
              <a:rPr lang="en-GB" sz="1700" dirty="0">
                <a:solidFill>
                  <a:srgbClr val="A71263"/>
                </a:solidFill>
                <a:latin typeface="Arial" panose="020B0604020202020204" pitchFamily="34" charset="0"/>
                <a:cs typeface="Arial" panose="020B0604020202020204" pitchFamily="34" charset="0"/>
              </a:rPr>
              <a:t>Committed to raising awareness of Lactation Choices after Loss, educating health care professionals and facilitating milk donation if that is the decision of the parent</a:t>
            </a:r>
          </a:p>
        </p:txBody>
      </p:sp>
      <p:sp>
        <p:nvSpPr>
          <p:cNvPr id="17" name="TextBox 16">
            <a:extLst>
              <a:ext uri="{FF2B5EF4-FFF2-40B4-BE49-F238E27FC236}">
                <a16:creationId xmlns:a16="http://schemas.microsoft.com/office/drawing/2014/main" id="{279B4947-3814-DC18-8DB4-7EB311ADF297}"/>
              </a:ext>
            </a:extLst>
          </p:cNvPr>
          <p:cNvSpPr txBox="1"/>
          <p:nvPr/>
        </p:nvSpPr>
        <p:spPr>
          <a:xfrm>
            <a:off x="6400800" y="3189284"/>
            <a:ext cx="2362200" cy="3301288"/>
          </a:xfrm>
          <a:prstGeom prst="rect">
            <a:avLst/>
          </a:prstGeom>
          <a:noFill/>
        </p:spPr>
        <p:txBody>
          <a:bodyPr wrap="square" rtlCol="0">
            <a:spAutoFit/>
          </a:bodyPr>
          <a:lstStyle/>
          <a:p>
            <a:pPr algn="l">
              <a:lnSpc>
                <a:spcPct val="120000"/>
              </a:lnSpc>
              <a:spcBef>
                <a:spcPts val="600"/>
              </a:spcBef>
            </a:pPr>
            <a:r>
              <a:rPr lang="en-GB" sz="1500" dirty="0">
                <a:solidFill>
                  <a:srgbClr val="A71263"/>
                </a:solidFill>
                <a:latin typeface="Arial" panose="020B0604020202020204" pitchFamily="34" charset="0"/>
                <a:cs typeface="Arial" panose="020B0604020202020204" pitchFamily="34" charset="0"/>
              </a:rPr>
              <a:t>National Initiative supporting all 14 UK milk banks ran by the Milk Bank at Chester based at the Countess of Chester</a:t>
            </a:r>
          </a:p>
          <a:p>
            <a:pPr algn="l">
              <a:lnSpc>
                <a:spcPct val="120000"/>
              </a:lnSpc>
              <a:spcBef>
                <a:spcPts val="600"/>
              </a:spcBef>
            </a:pPr>
            <a:r>
              <a:rPr lang="en-GB" sz="1500" dirty="0">
                <a:solidFill>
                  <a:srgbClr val="A71263"/>
                </a:solidFill>
                <a:latin typeface="Arial" panose="020B0604020202020204" pitchFamily="34" charset="0"/>
                <a:cs typeface="Arial" panose="020B0604020202020204" pitchFamily="34" charset="0"/>
              </a:rPr>
              <a:t>We have supported over </a:t>
            </a:r>
            <a:r>
              <a:rPr lang="en-GB" sz="1500" b="1" dirty="0">
                <a:solidFill>
                  <a:srgbClr val="A71263"/>
                </a:solidFill>
                <a:latin typeface="Arial" panose="020B0604020202020204" pitchFamily="34" charset="0"/>
                <a:cs typeface="Arial" panose="020B0604020202020204" pitchFamily="34" charset="0"/>
              </a:rPr>
              <a:t>200 families </a:t>
            </a:r>
            <a:r>
              <a:rPr lang="en-GB" sz="1500" dirty="0">
                <a:solidFill>
                  <a:srgbClr val="A71263"/>
                </a:solidFill>
                <a:latin typeface="Arial" panose="020B0604020202020204" pitchFamily="34" charset="0"/>
                <a:cs typeface="Arial" panose="020B0604020202020204" pitchFamily="34" charset="0"/>
              </a:rPr>
              <a:t>to donate milk in memory of their baby in just under 3 years </a:t>
            </a:r>
          </a:p>
          <a:p>
            <a:pPr algn="l">
              <a:lnSpc>
                <a:spcPct val="120000"/>
              </a:lnSpc>
              <a:spcBef>
                <a:spcPts val="600"/>
              </a:spcBef>
            </a:pPr>
            <a:endParaRPr lang="en-GB" sz="17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1C99BB8-6BD4-102C-D15B-C6F7F9ABB95C}"/>
              </a:ext>
            </a:extLst>
          </p:cNvPr>
          <p:cNvSpPr/>
          <p:nvPr/>
        </p:nvSpPr>
        <p:spPr>
          <a:xfrm>
            <a:off x="381000" y="6400800"/>
            <a:ext cx="8426660" cy="350044"/>
          </a:xfrm>
          <a:prstGeom prst="rect">
            <a:avLst/>
          </a:prstGeom>
          <a:noFill/>
          <a:ln>
            <a:solidFill>
              <a:srgbClr val="0E80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83E3AB91-2E6D-D23F-F089-D902E4AB1D58}"/>
              </a:ext>
            </a:extLst>
          </p:cNvPr>
          <p:cNvSpPr txBox="1"/>
          <p:nvPr/>
        </p:nvSpPr>
        <p:spPr>
          <a:xfrm>
            <a:off x="533400" y="6400800"/>
            <a:ext cx="8229600"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Supporting families with Memory Making</a:t>
            </a:r>
          </a:p>
        </p:txBody>
      </p:sp>
      <p:sp>
        <p:nvSpPr>
          <p:cNvPr id="24" name="Arrow: Down 23">
            <a:extLst>
              <a:ext uri="{FF2B5EF4-FFF2-40B4-BE49-F238E27FC236}">
                <a16:creationId xmlns:a16="http://schemas.microsoft.com/office/drawing/2014/main" id="{AC269B56-B668-8AE8-2A6C-A17335A5BC5D}"/>
              </a:ext>
            </a:extLst>
          </p:cNvPr>
          <p:cNvSpPr/>
          <p:nvPr/>
        </p:nvSpPr>
        <p:spPr>
          <a:xfrm>
            <a:off x="1582503" y="6218454"/>
            <a:ext cx="175734" cy="191989"/>
          </a:xfrm>
          <a:prstGeom prst="downArrow">
            <a:avLst/>
          </a:prstGeom>
          <a:noFill/>
          <a:ln>
            <a:solidFill>
              <a:srgbClr val="F3BB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Down 27">
            <a:extLst>
              <a:ext uri="{FF2B5EF4-FFF2-40B4-BE49-F238E27FC236}">
                <a16:creationId xmlns:a16="http://schemas.microsoft.com/office/drawing/2014/main" id="{45954158-ED40-FF90-810F-AF1634F56E1E}"/>
              </a:ext>
            </a:extLst>
          </p:cNvPr>
          <p:cNvSpPr/>
          <p:nvPr/>
        </p:nvSpPr>
        <p:spPr>
          <a:xfrm>
            <a:off x="4441930" y="6218454"/>
            <a:ext cx="175734" cy="191989"/>
          </a:xfrm>
          <a:prstGeom prst="downArrow">
            <a:avLst/>
          </a:prstGeom>
          <a:noFill/>
          <a:ln>
            <a:solidFill>
              <a:srgbClr val="0E80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Arrow: Down 28">
            <a:extLst>
              <a:ext uri="{FF2B5EF4-FFF2-40B4-BE49-F238E27FC236}">
                <a16:creationId xmlns:a16="http://schemas.microsoft.com/office/drawing/2014/main" id="{F9A739A4-D9C6-6C01-5964-0152FBF1C2AB}"/>
              </a:ext>
            </a:extLst>
          </p:cNvPr>
          <p:cNvSpPr/>
          <p:nvPr/>
        </p:nvSpPr>
        <p:spPr>
          <a:xfrm>
            <a:off x="7462587" y="6208811"/>
            <a:ext cx="158037" cy="201632"/>
          </a:xfrm>
          <a:prstGeom prst="downArrow">
            <a:avLst/>
          </a:prstGeom>
          <a:noFill/>
          <a:ln>
            <a:solidFill>
              <a:srgbClr val="A712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extLst>
              <a:ext uri="{FF2B5EF4-FFF2-40B4-BE49-F238E27FC236}">
                <a16:creationId xmlns:a16="http://schemas.microsoft.com/office/drawing/2014/main" id="{2392EFD3-EFB1-3D20-A83C-811BC87D7B66}"/>
              </a:ext>
            </a:extLst>
          </p:cNvPr>
          <p:cNvSpPr/>
          <p:nvPr/>
        </p:nvSpPr>
        <p:spPr>
          <a:xfrm>
            <a:off x="2986589" y="4551501"/>
            <a:ext cx="307078" cy="228600"/>
          </a:xfrm>
          <a:prstGeom prst="rightArrow">
            <a:avLst/>
          </a:prstGeom>
          <a:noFill/>
          <a:ln>
            <a:solidFill>
              <a:srgbClr val="F3BB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Arrow: Right 30">
            <a:extLst>
              <a:ext uri="{FF2B5EF4-FFF2-40B4-BE49-F238E27FC236}">
                <a16:creationId xmlns:a16="http://schemas.microsoft.com/office/drawing/2014/main" id="{0373B0D1-43A6-10FA-A820-467CE1E3C53D}"/>
              </a:ext>
            </a:extLst>
          </p:cNvPr>
          <p:cNvSpPr/>
          <p:nvPr/>
        </p:nvSpPr>
        <p:spPr>
          <a:xfrm>
            <a:off x="5916160" y="4537492"/>
            <a:ext cx="296001" cy="228600"/>
          </a:xfrm>
          <a:prstGeom prst="rightArrow">
            <a:avLst/>
          </a:prstGeom>
          <a:noFill/>
          <a:ln>
            <a:solidFill>
              <a:srgbClr val="0E80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7886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2" name="Shape 122"/>
          <p:cNvSpPr/>
          <p:nvPr/>
        </p:nvSpPr>
        <p:spPr>
          <a:xfrm>
            <a:off x="-574534" y="5000081"/>
            <a:ext cx="9173881" cy="62612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4900">
                <a:latin typeface="Arial"/>
                <a:ea typeface="Arial"/>
                <a:cs typeface="Arial"/>
                <a:sym typeface="Arial"/>
              </a:defRPr>
            </a:lvl1pPr>
          </a:lstStyle>
          <a:p>
            <a:endParaRPr sz="3600" b="1" dirty="0">
              <a:latin typeface="+mn-lt"/>
            </a:endParaRPr>
          </a:p>
        </p:txBody>
      </p:sp>
      <p:sp>
        <p:nvSpPr>
          <p:cNvPr id="123" name="Shape 123"/>
          <p:cNvSpPr/>
          <p:nvPr/>
        </p:nvSpPr>
        <p:spPr>
          <a:xfrm>
            <a:off x="-596369" y="5626210"/>
            <a:ext cx="9181833" cy="41068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2200">
                <a:solidFill>
                  <a:srgbClr val="A6AAA9"/>
                </a:solidFill>
                <a:latin typeface="Arial"/>
                <a:ea typeface="Arial"/>
                <a:cs typeface="Arial"/>
                <a:sym typeface="Arial"/>
              </a:defRPr>
            </a:lvl1pPr>
          </a:lstStyle>
          <a:p>
            <a:endParaRPr b="1" dirty="0">
              <a:latin typeface="+mn-lt"/>
            </a:endParaRPr>
          </a:p>
        </p:txBody>
      </p:sp>
      <p:sp>
        <p:nvSpPr>
          <p:cNvPr id="7" name="Title 1"/>
          <p:cNvSpPr>
            <a:spLocks noGrp="1"/>
          </p:cNvSpPr>
          <p:nvPr>
            <p:ph type="ctrTitle"/>
          </p:nvPr>
        </p:nvSpPr>
        <p:spPr>
          <a:xfrm>
            <a:off x="806363" y="2578318"/>
            <a:ext cx="7772400" cy="1470025"/>
          </a:xfrm>
        </p:spPr>
        <p:txBody>
          <a:bodyPr>
            <a:normAutofit/>
          </a:bodyPr>
          <a:lstStyle/>
          <a:p>
            <a:br>
              <a:rPr lang="en-GB" sz="4000" b="1" dirty="0">
                <a:solidFill>
                  <a:schemeClr val="accent1">
                    <a:lumMod val="75000"/>
                  </a:schemeClr>
                </a:solidFill>
              </a:rPr>
            </a:br>
            <a:endParaRPr lang="en-GB" b="1" dirty="0">
              <a:solidFill>
                <a:schemeClr val="accent1">
                  <a:lumMod val="75000"/>
                </a:schemeClr>
              </a:solidFill>
            </a:endParaRPr>
          </a:p>
        </p:txBody>
      </p:sp>
      <p:sp>
        <p:nvSpPr>
          <p:cNvPr id="3" name="Subtitle 2">
            <a:extLst>
              <a:ext uri="{FF2B5EF4-FFF2-40B4-BE49-F238E27FC236}">
                <a16:creationId xmlns:a16="http://schemas.microsoft.com/office/drawing/2014/main" id="{8998DBC4-90A6-5CF7-2885-BBDC97BE0CDA}"/>
              </a:ext>
            </a:extLst>
          </p:cNvPr>
          <p:cNvSpPr txBox="1">
            <a:spLocks/>
          </p:cNvSpPr>
          <p:nvPr/>
        </p:nvSpPr>
        <p:spPr>
          <a:xfrm>
            <a:off x="152401" y="2868263"/>
            <a:ext cx="8772524" cy="368493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1800" dirty="0">
              <a:solidFill>
                <a:srgbClr val="0E809A"/>
              </a:solidFill>
            </a:endParaRPr>
          </a:p>
        </p:txBody>
      </p:sp>
      <p:sp>
        <p:nvSpPr>
          <p:cNvPr id="4" name="TextBox 3">
            <a:extLst>
              <a:ext uri="{FF2B5EF4-FFF2-40B4-BE49-F238E27FC236}">
                <a16:creationId xmlns:a16="http://schemas.microsoft.com/office/drawing/2014/main" id="{60987EA0-2BA7-F7D5-FB1A-B93B8B3DE270}"/>
              </a:ext>
            </a:extLst>
          </p:cNvPr>
          <p:cNvSpPr txBox="1"/>
          <p:nvPr/>
        </p:nvSpPr>
        <p:spPr>
          <a:xfrm>
            <a:off x="2826612" y="1491945"/>
            <a:ext cx="4786174" cy="646331"/>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Our Ask</a:t>
            </a:r>
            <a:endParaRPr lang="en-GB" sz="3600" b="1" dirty="0">
              <a:solidFill>
                <a:schemeClr val="accent2">
                  <a:lumMod val="75000"/>
                </a:schemeClr>
              </a:solidFill>
            </a:endParaRPr>
          </a:p>
        </p:txBody>
      </p:sp>
      <p:graphicFrame>
        <p:nvGraphicFramePr>
          <p:cNvPr id="5" name="Diagram 4">
            <a:extLst>
              <a:ext uri="{FF2B5EF4-FFF2-40B4-BE49-F238E27FC236}">
                <a16:creationId xmlns:a16="http://schemas.microsoft.com/office/drawing/2014/main" id="{DC20BA61-2708-527A-64D5-62B6A91E4B1C}"/>
              </a:ext>
            </a:extLst>
          </p:cNvPr>
          <p:cNvGraphicFramePr/>
          <p:nvPr>
            <p:extLst>
              <p:ext uri="{D42A27DB-BD31-4B8C-83A1-F6EECF244321}">
                <p14:modId xmlns:p14="http://schemas.microsoft.com/office/powerpoint/2010/main" val="3063894664"/>
              </p:ext>
            </p:extLst>
          </p:nvPr>
        </p:nvGraphicFramePr>
        <p:xfrm>
          <a:off x="544653" y="2327064"/>
          <a:ext cx="838027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473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2" name="Speech Bubble: Oval 1">
            <a:extLst>
              <a:ext uri="{FF2B5EF4-FFF2-40B4-BE49-F238E27FC236}">
                <a16:creationId xmlns:a16="http://schemas.microsoft.com/office/drawing/2014/main" id="{7A453204-A0C6-81BD-9588-CDA398FD881D}"/>
              </a:ext>
            </a:extLst>
          </p:cNvPr>
          <p:cNvSpPr/>
          <p:nvPr/>
        </p:nvSpPr>
        <p:spPr>
          <a:xfrm rot="1258869">
            <a:off x="2370029" y="1630547"/>
            <a:ext cx="5560808" cy="4491290"/>
          </a:xfrm>
          <a:custGeom>
            <a:avLst/>
            <a:gdLst>
              <a:gd name="connsiteX0" fmla="*/ 1621921 w 5560808"/>
              <a:gd name="connsiteY0" fmla="*/ 5052701 h 4491290"/>
              <a:gd name="connsiteX1" fmla="*/ 1524211 w 5560808"/>
              <a:gd name="connsiteY1" fmla="*/ 4652596 h 4491290"/>
              <a:gd name="connsiteX2" fmla="*/ 1414028 w 5560808"/>
              <a:gd name="connsiteY2" fmla="*/ 4201414 h 4491290"/>
              <a:gd name="connsiteX3" fmla="*/ 472909 w 5560808"/>
              <a:gd name="connsiteY3" fmla="*/ 992818 h 4491290"/>
              <a:gd name="connsiteX4" fmla="*/ 3645244 w 5560808"/>
              <a:gd name="connsiteY4" fmla="*/ 111396 h 4491290"/>
              <a:gd name="connsiteX5" fmla="*/ 5407878 w 5560808"/>
              <a:gd name="connsiteY5" fmla="*/ 2980151 h 4491290"/>
              <a:gd name="connsiteX6" fmla="*/ 2420633 w 5560808"/>
              <a:gd name="connsiteY6" fmla="*/ 4472410 h 4491290"/>
              <a:gd name="connsiteX7" fmla="*/ 2029264 w 5560808"/>
              <a:gd name="connsiteY7" fmla="*/ 4756753 h 4491290"/>
              <a:gd name="connsiteX8" fmla="*/ 1621921 w 5560808"/>
              <a:gd name="connsiteY8" fmla="*/ 5052701 h 44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0808" h="4491290" fill="none" extrusionOk="0">
                <a:moveTo>
                  <a:pt x="1621921" y="5052701"/>
                </a:moveTo>
                <a:cubicBezTo>
                  <a:pt x="1545320" y="4946086"/>
                  <a:pt x="1568638" y="4767159"/>
                  <a:pt x="1524211" y="4652596"/>
                </a:cubicBezTo>
                <a:cubicBezTo>
                  <a:pt x="1479784" y="4538033"/>
                  <a:pt x="1464188" y="4336197"/>
                  <a:pt x="1414028" y="4201414"/>
                </a:cubicBezTo>
                <a:cubicBezTo>
                  <a:pt x="-170097" y="3331232"/>
                  <a:pt x="-733640" y="2301931"/>
                  <a:pt x="472909" y="992818"/>
                </a:cubicBezTo>
                <a:cubicBezTo>
                  <a:pt x="1143855" y="-66432"/>
                  <a:pt x="2207999" y="-272657"/>
                  <a:pt x="3645244" y="111396"/>
                </a:cubicBezTo>
                <a:cubicBezTo>
                  <a:pt x="5406273" y="463673"/>
                  <a:pt x="5953662" y="1710178"/>
                  <a:pt x="5407878" y="2980151"/>
                </a:cubicBezTo>
                <a:cubicBezTo>
                  <a:pt x="4656748" y="4040949"/>
                  <a:pt x="3592574" y="4510410"/>
                  <a:pt x="2420633" y="4472410"/>
                </a:cubicBezTo>
                <a:cubicBezTo>
                  <a:pt x="2313893" y="4604724"/>
                  <a:pt x="2122539" y="4668734"/>
                  <a:pt x="2029264" y="4756753"/>
                </a:cubicBezTo>
                <a:cubicBezTo>
                  <a:pt x="1935989" y="4844772"/>
                  <a:pt x="1732203" y="4902187"/>
                  <a:pt x="1621921" y="5052701"/>
                </a:cubicBezTo>
                <a:close/>
              </a:path>
              <a:path w="5560808" h="4491290" stroke="0" extrusionOk="0">
                <a:moveTo>
                  <a:pt x="1621921" y="5052701"/>
                </a:moveTo>
                <a:cubicBezTo>
                  <a:pt x="1579021" y="4905062"/>
                  <a:pt x="1592023" y="4722806"/>
                  <a:pt x="1522132" y="4644083"/>
                </a:cubicBezTo>
                <a:cubicBezTo>
                  <a:pt x="1452241" y="4565360"/>
                  <a:pt x="1453918" y="4355857"/>
                  <a:pt x="1414028" y="4201414"/>
                </a:cubicBezTo>
                <a:cubicBezTo>
                  <a:pt x="-249827" y="3387604"/>
                  <a:pt x="-370294" y="1726643"/>
                  <a:pt x="472909" y="992818"/>
                </a:cubicBezTo>
                <a:cubicBezTo>
                  <a:pt x="1451443" y="107832"/>
                  <a:pt x="2490454" y="-60246"/>
                  <a:pt x="3645244" y="111396"/>
                </a:cubicBezTo>
                <a:cubicBezTo>
                  <a:pt x="5064465" y="628022"/>
                  <a:pt x="5978920" y="1827926"/>
                  <a:pt x="5407878" y="2980151"/>
                </a:cubicBezTo>
                <a:cubicBezTo>
                  <a:pt x="5181333" y="4311278"/>
                  <a:pt x="3862437" y="4639141"/>
                  <a:pt x="2420633" y="4472410"/>
                </a:cubicBezTo>
                <a:cubicBezTo>
                  <a:pt x="2272325" y="4596960"/>
                  <a:pt x="2135142" y="4646565"/>
                  <a:pt x="2005303" y="4774161"/>
                </a:cubicBezTo>
                <a:cubicBezTo>
                  <a:pt x="1875464" y="4901758"/>
                  <a:pt x="1756753" y="4909373"/>
                  <a:pt x="1621921" y="5052701"/>
                </a:cubicBezTo>
                <a:close/>
              </a:path>
            </a:pathLst>
          </a:custGeom>
          <a:solidFill>
            <a:srgbClr val="F3BB04">
              <a:alpha val="38000"/>
            </a:srgbClr>
          </a:solidFill>
          <a:ln>
            <a:extLst>
              <a:ext uri="{C807C97D-BFC1-408E-A445-0C87EB9F89A2}">
                <ask:lineSketchStyleProps xmlns:ask="http://schemas.microsoft.com/office/drawing/2018/sketchyshapes" sd="1200885177">
                  <a:prstGeom prst="wedgeEllipseCallou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8C440FC8-2305-BF8B-927F-2F70D0FDD2BA}"/>
              </a:ext>
            </a:extLst>
          </p:cNvPr>
          <p:cNvSpPr txBox="1"/>
          <p:nvPr/>
        </p:nvSpPr>
        <p:spPr>
          <a:xfrm>
            <a:off x="3200400" y="2352698"/>
            <a:ext cx="4343400" cy="3046988"/>
          </a:xfrm>
          <a:prstGeom prst="rect">
            <a:avLst/>
          </a:prstGeom>
          <a:noFill/>
        </p:spPr>
        <p:txBody>
          <a:bodyPr wrap="square" rtlCol="0">
            <a:spAutoFit/>
          </a:bodyPr>
          <a:lstStyle/>
          <a:p>
            <a:r>
              <a:rPr lang="en-GB" sz="4800" dirty="0">
                <a:latin typeface="Dreaming Outloud Pro" panose="03050502040302030504" pitchFamily="66" charset="0"/>
                <a:cs typeface="Dreaming Outloud Pro" panose="03050502040302030504" pitchFamily="66" charset="0"/>
              </a:rPr>
              <a:t>Thank you all for your time and discussions.</a:t>
            </a:r>
          </a:p>
          <a:p>
            <a:r>
              <a:rPr lang="en-GB" sz="4800" dirty="0">
                <a:latin typeface="Dreaming Outloud Pro" panose="03050502040302030504" pitchFamily="66" charset="0"/>
                <a:cs typeface="Dreaming Outloud Pro" panose="03050502040302030504" pitchFamily="66" charset="0"/>
              </a:rPr>
              <a:t>Any questions? </a:t>
            </a:r>
          </a:p>
        </p:txBody>
      </p:sp>
    </p:spTree>
    <p:extLst>
      <p:ext uri="{BB962C8B-B14F-4D97-AF65-F5344CB8AC3E}">
        <p14:creationId xmlns:p14="http://schemas.microsoft.com/office/powerpoint/2010/main" val="368677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4" name="TextBox 3">
            <a:extLst>
              <a:ext uri="{FF2B5EF4-FFF2-40B4-BE49-F238E27FC236}">
                <a16:creationId xmlns:a16="http://schemas.microsoft.com/office/drawing/2014/main" id="{E4F07594-724A-4887-C52D-CF1A31CC22CC}"/>
              </a:ext>
            </a:extLst>
          </p:cNvPr>
          <p:cNvSpPr txBox="1"/>
          <p:nvPr/>
        </p:nvSpPr>
        <p:spPr>
          <a:xfrm>
            <a:off x="3943287" y="1249127"/>
            <a:ext cx="6324600" cy="141577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www.milkbankatchester.org.uk/donationafterloss</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hlinkClick r:id="rId6" tooltip="https://www.ukamb.org/find-a-milk-bank">
                  <a:extLst>
                    <a:ext uri="{A12FA001-AC4F-418D-AE19-62706E023703}">
                      <ahyp:hlinkClr xmlns:ahyp="http://schemas.microsoft.com/office/drawing/2018/hyperlinkcolor" val="tx"/>
                    </a:ext>
                  </a:extLst>
                </a:hlinkClick>
              </a:rPr>
              <a:t>www.ukamb.org/find-a-milk-bank</a:t>
            </a:r>
            <a:endParaRPr lang="en-GB" sz="16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a:p>
            <a:endParaRPr lang="en-GB" dirty="0"/>
          </a:p>
        </p:txBody>
      </p:sp>
      <p:sp>
        <p:nvSpPr>
          <p:cNvPr id="6" name="TextBox 5">
            <a:extLst>
              <a:ext uri="{FF2B5EF4-FFF2-40B4-BE49-F238E27FC236}">
                <a16:creationId xmlns:a16="http://schemas.microsoft.com/office/drawing/2014/main" id="{604A6F45-5244-FBCC-8689-6F06294ADE88}"/>
              </a:ext>
            </a:extLst>
          </p:cNvPr>
          <p:cNvSpPr txBox="1"/>
          <p:nvPr/>
        </p:nvSpPr>
        <p:spPr>
          <a:xfrm>
            <a:off x="-1371600" y="4341313"/>
            <a:ext cx="4786174" cy="523220"/>
          </a:xfrm>
          <a:prstGeom prst="rect">
            <a:avLst/>
          </a:prstGeom>
          <a:noFill/>
        </p:spPr>
        <p:txBody>
          <a:bodyPr wrap="square" rtlCol="0">
            <a:spAutoFit/>
          </a:bodyPr>
          <a:lstStyle/>
          <a:p>
            <a:pPr algn="ctr"/>
            <a:r>
              <a:rPr lang="en-GB" sz="2800" b="1" dirty="0">
                <a:solidFill>
                  <a:srgbClr val="A71263"/>
                </a:solidFill>
                <a:latin typeface="Arial" panose="020B0604020202020204" pitchFamily="34" charset="0"/>
                <a:cs typeface="Arial" panose="020B0604020202020204" pitchFamily="34" charset="0"/>
              </a:rPr>
              <a:t>Contacts</a:t>
            </a:r>
            <a:endParaRPr lang="en-GB" sz="2800" b="1" dirty="0">
              <a:solidFill>
                <a:schemeClr val="accent2">
                  <a:lumMod val="75000"/>
                </a:schemeClr>
              </a:solidFill>
            </a:endParaRPr>
          </a:p>
        </p:txBody>
      </p:sp>
      <p:sp>
        <p:nvSpPr>
          <p:cNvPr id="8" name="TextBox 7">
            <a:extLst>
              <a:ext uri="{FF2B5EF4-FFF2-40B4-BE49-F238E27FC236}">
                <a16:creationId xmlns:a16="http://schemas.microsoft.com/office/drawing/2014/main" id="{0A96BADD-3092-A7A8-AC8E-CD4956BB2966}"/>
              </a:ext>
            </a:extLst>
          </p:cNvPr>
          <p:cNvSpPr txBox="1"/>
          <p:nvPr/>
        </p:nvSpPr>
        <p:spPr>
          <a:xfrm>
            <a:off x="2551814" y="762558"/>
            <a:ext cx="4786174" cy="523220"/>
          </a:xfrm>
          <a:prstGeom prst="rect">
            <a:avLst/>
          </a:prstGeom>
          <a:noFill/>
        </p:spPr>
        <p:txBody>
          <a:bodyPr wrap="square" rtlCol="0">
            <a:spAutoFit/>
          </a:bodyPr>
          <a:lstStyle/>
          <a:p>
            <a:pPr algn="ctr"/>
            <a:r>
              <a:rPr lang="en-GB" sz="2800" b="1" dirty="0">
                <a:solidFill>
                  <a:srgbClr val="A71263"/>
                </a:solidFill>
                <a:latin typeface="Arial" panose="020B0604020202020204" pitchFamily="34" charset="0"/>
                <a:cs typeface="Arial" panose="020B0604020202020204" pitchFamily="34" charset="0"/>
              </a:rPr>
              <a:t>Resources</a:t>
            </a:r>
            <a:endParaRPr lang="en-GB" sz="2800" b="1" dirty="0">
              <a:solidFill>
                <a:schemeClr val="accent2">
                  <a:lumMod val="75000"/>
                </a:schemeClr>
              </a:solidFill>
            </a:endParaRPr>
          </a:p>
        </p:txBody>
      </p:sp>
      <p:sp>
        <p:nvSpPr>
          <p:cNvPr id="9" name="TextBox 8">
            <a:extLst>
              <a:ext uri="{FF2B5EF4-FFF2-40B4-BE49-F238E27FC236}">
                <a16:creationId xmlns:a16="http://schemas.microsoft.com/office/drawing/2014/main" id="{318F8D64-15DB-F191-8991-0740D8BE5038}"/>
              </a:ext>
            </a:extLst>
          </p:cNvPr>
          <p:cNvSpPr txBox="1"/>
          <p:nvPr/>
        </p:nvSpPr>
        <p:spPr>
          <a:xfrm>
            <a:off x="175438" y="4721055"/>
            <a:ext cx="8968562" cy="233910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Laura Atherton – Operational Lead, the Milk Bank @ Chester</a:t>
            </a:r>
          </a:p>
          <a:p>
            <a:r>
              <a:rPr lang="en-GB" sz="16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Laura.Atherton4@nhs.net</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Sara Balmforth – Perinatal Midwife, the Forget Me Not Children’s Hospice </a:t>
            </a:r>
          </a:p>
          <a:p>
            <a:r>
              <a:rPr lang="en-GB" sz="16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Sara.Balmforth@forgetmenotchild.co.uk</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Rowen Emmett-O’Toole – Parent voice, Milo’s Mum</a:t>
            </a:r>
          </a:p>
          <a:p>
            <a:r>
              <a:rPr lang="en-GB" sz="16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Rowen.Emmett@merseycare.nhs.uk</a:t>
            </a:r>
            <a:r>
              <a:rPr lang="en-GB" sz="1600" dirty="0">
                <a:latin typeface="Arial" panose="020B0604020202020204" pitchFamily="34" charset="0"/>
                <a:cs typeface="Arial" panose="020B0604020202020204" pitchFamily="34" charset="0"/>
              </a:rPr>
              <a:t> </a:t>
            </a:r>
          </a:p>
          <a:p>
            <a:pPr algn="ctr"/>
            <a:endParaRPr lang="en-GB" sz="1600" dirty="0">
              <a:latin typeface="Arial" panose="020B0604020202020204" pitchFamily="34" charset="0"/>
              <a:cs typeface="Arial" panose="020B0604020202020204" pitchFamily="34" charset="0"/>
            </a:endParaRPr>
          </a:p>
          <a:p>
            <a:pPr algn="ctr"/>
            <a:r>
              <a:rPr lang="en-GB" sz="1600" i="1" dirty="0">
                <a:latin typeface="Arial" panose="020B0604020202020204" pitchFamily="34" charset="0"/>
                <a:cs typeface="Arial" panose="020B0604020202020204" pitchFamily="34" charset="0"/>
              </a:rPr>
              <a:t>Please do not hesitate to get in touch, we’d love to support you in any way we can</a:t>
            </a:r>
          </a:p>
          <a:p>
            <a:endParaRPr lang="en-GB" dirty="0"/>
          </a:p>
        </p:txBody>
      </p:sp>
      <p:sp>
        <p:nvSpPr>
          <p:cNvPr id="10" name="TextBox 9">
            <a:extLst>
              <a:ext uri="{FF2B5EF4-FFF2-40B4-BE49-F238E27FC236}">
                <a16:creationId xmlns:a16="http://schemas.microsoft.com/office/drawing/2014/main" id="{9AE00078-FB83-7C6E-7027-83382CA91421}"/>
              </a:ext>
            </a:extLst>
          </p:cNvPr>
          <p:cNvSpPr txBox="1"/>
          <p:nvPr/>
        </p:nvSpPr>
        <p:spPr>
          <a:xfrm>
            <a:off x="1546656" y="2012285"/>
            <a:ext cx="6050688" cy="523220"/>
          </a:xfrm>
          <a:prstGeom prst="rect">
            <a:avLst/>
          </a:prstGeom>
          <a:noFill/>
        </p:spPr>
        <p:txBody>
          <a:bodyPr wrap="square" rtlCol="0">
            <a:spAutoFit/>
          </a:bodyPr>
          <a:lstStyle/>
          <a:p>
            <a:pPr algn="ctr"/>
            <a:r>
              <a:rPr lang="en-GB" sz="2800" b="1" dirty="0">
                <a:solidFill>
                  <a:srgbClr val="A71263"/>
                </a:solidFill>
                <a:latin typeface="Arial" panose="020B0604020202020204" pitchFamily="34" charset="0"/>
                <a:cs typeface="Arial" panose="020B0604020202020204" pitchFamily="34" charset="0"/>
              </a:rPr>
              <a:t>Educational Resource</a:t>
            </a:r>
            <a:endParaRPr lang="en-GB" sz="2800" b="1" dirty="0">
              <a:solidFill>
                <a:schemeClr val="accent2">
                  <a:lumMod val="75000"/>
                </a:schemeClr>
              </a:solidFill>
            </a:endParaRPr>
          </a:p>
        </p:txBody>
      </p:sp>
      <p:sp>
        <p:nvSpPr>
          <p:cNvPr id="11" name="TextBox 10">
            <a:extLst>
              <a:ext uri="{FF2B5EF4-FFF2-40B4-BE49-F238E27FC236}">
                <a16:creationId xmlns:a16="http://schemas.microsoft.com/office/drawing/2014/main" id="{0F468693-8458-2CDC-0B11-E4AC9DF06E49}"/>
              </a:ext>
            </a:extLst>
          </p:cNvPr>
          <p:cNvSpPr txBox="1"/>
          <p:nvPr/>
        </p:nvSpPr>
        <p:spPr>
          <a:xfrm>
            <a:off x="2580167" y="2454306"/>
            <a:ext cx="6705600" cy="1107996"/>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hlinkClick r:id="rId10" tooltip="Protected by Outlook: https://learninghub.nhs.uk/Resource/51570/Item. Click or tap to follow the link.">
                <a:extLst>
                  <a:ext uri="{A12FA001-AC4F-418D-AE19-62706E023703}">
                    <ahyp:hlinkClr xmlns:ahyp="http://schemas.microsoft.com/office/drawing/2018/hyperlinkcolor" val="tx"/>
                  </a:ext>
                </a:extLst>
              </a:hlinkClick>
            </a:endParaRPr>
          </a:p>
          <a:p>
            <a:r>
              <a:rPr lang="en-GB" sz="1600" u="sng" dirty="0">
                <a:latin typeface="Arial" panose="020B0604020202020204" pitchFamily="34" charset="0"/>
                <a:cs typeface="Arial" panose="020B0604020202020204" pitchFamily="34" charset="0"/>
                <a:hlinkClick r:id="rId10" tooltip="Protected by Outlook: https://learninghub.nhs.uk/Resource/51570/Item. Click or tap to follow the link.">
                  <a:extLst>
                    <a:ext uri="{A12FA001-AC4F-418D-AE19-62706E023703}">
                      <ahyp:hlinkClr xmlns:ahyp="http://schemas.microsoft.com/office/drawing/2018/hyperlinkcolor" val="tx"/>
                    </a:ext>
                  </a:extLst>
                </a:hlinkClick>
              </a:rPr>
              <a:t>https://learninghub.nhs.uk/Resource/51570/Item</a:t>
            </a:r>
            <a:endParaRPr lang="en-GB" sz="1600" b="0" i="0" u="sng" dirty="0">
              <a:effectLst/>
              <a:latin typeface="Arial" panose="020B0604020202020204" pitchFamily="34" charset="0"/>
              <a:cs typeface="Arial" panose="020B0604020202020204" pitchFamily="34" charset="0"/>
            </a:endParaRPr>
          </a:p>
          <a:p>
            <a:r>
              <a:rPr lang="en-GB" sz="1600" u="sng" dirty="0">
                <a:latin typeface="Arial" panose="020B0604020202020204" pitchFamily="34" charset="0"/>
                <a:cs typeface="Arial" panose="020B0604020202020204" pitchFamily="34" charset="0"/>
              </a:rPr>
              <a:t>Lactation After Loss: Choices for Bereaved Parents - Online Course - </a:t>
            </a:r>
            <a:r>
              <a:rPr lang="en-GB" sz="1600" u="sng" dirty="0" err="1">
                <a:latin typeface="Arial" panose="020B0604020202020204" pitchFamily="34" charset="0"/>
                <a:cs typeface="Arial" panose="020B0604020202020204" pitchFamily="34" charset="0"/>
              </a:rPr>
              <a:t>FutureLearn</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F26437B-05CE-EFA1-4855-DA3986B71D5C}"/>
              </a:ext>
            </a:extLst>
          </p:cNvPr>
          <p:cNvSpPr txBox="1"/>
          <p:nvPr/>
        </p:nvSpPr>
        <p:spPr>
          <a:xfrm>
            <a:off x="2589914" y="2454306"/>
            <a:ext cx="4878573"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Available on either platform:</a:t>
            </a:r>
          </a:p>
        </p:txBody>
      </p:sp>
      <p:sp>
        <p:nvSpPr>
          <p:cNvPr id="13" name="TextBox 12">
            <a:extLst>
              <a:ext uri="{FF2B5EF4-FFF2-40B4-BE49-F238E27FC236}">
                <a16:creationId xmlns:a16="http://schemas.microsoft.com/office/drawing/2014/main" id="{605BB9DC-67C3-6430-458C-FDB6DC350426}"/>
              </a:ext>
            </a:extLst>
          </p:cNvPr>
          <p:cNvSpPr txBox="1"/>
          <p:nvPr/>
        </p:nvSpPr>
        <p:spPr>
          <a:xfrm>
            <a:off x="-762000" y="3541921"/>
            <a:ext cx="6050688" cy="523220"/>
          </a:xfrm>
          <a:prstGeom prst="rect">
            <a:avLst/>
          </a:prstGeom>
          <a:noFill/>
        </p:spPr>
        <p:txBody>
          <a:bodyPr wrap="square" rtlCol="0">
            <a:spAutoFit/>
          </a:bodyPr>
          <a:lstStyle/>
          <a:p>
            <a:pPr algn="ctr"/>
            <a:r>
              <a:rPr lang="en-GB" sz="2800" b="1" dirty="0">
                <a:solidFill>
                  <a:srgbClr val="A71263"/>
                </a:solidFill>
                <a:latin typeface="Arial" panose="020B0604020202020204" pitchFamily="34" charset="0"/>
                <a:cs typeface="Arial" panose="020B0604020202020204" pitchFamily="34" charset="0"/>
              </a:rPr>
              <a:t>Questionnaire for HCPs</a:t>
            </a:r>
            <a:endParaRPr lang="en-GB" sz="2800" b="1" dirty="0">
              <a:solidFill>
                <a:schemeClr val="accent2">
                  <a:lumMod val="75000"/>
                </a:schemeClr>
              </a:solidFill>
            </a:endParaRPr>
          </a:p>
        </p:txBody>
      </p:sp>
      <p:sp>
        <p:nvSpPr>
          <p:cNvPr id="17" name="TextBox 16">
            <a:extLst>
              <a:ext uri="{FF2B5EF4-FFF2-40B4-BE49-F238E27FC236}">
                <a16:creationId xmlns:a16="http://schemas.microsoft.com/office/drawing/2014/main" id="{E9D7911A-A99E-26C0-B81F-81424C78E07C}"/>
              </a:ext>
            </a:extLst>
          </p:cNvPr>
          <p:cNvSpPr txBox="1"/>
          <p:nvPr/>
        </p:nvSpPr>
        <p:spPr>
          <a:xfrm>
            <a:off x="175438" y="3994998"/>
            <a:ext cx="8587562" cy="584775"/>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https://app.onlinesurveys.jisc.ac.uk/s/newcastle/lactation-after-loss-nhs-staff-survey</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46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2" name="TextBox 1"/>
          <p:cNvSpPr txBox="1"/>
          <p:nvPr/>
        </p:nvSpPr>
        <p:spPr>
          <a:xfrm>
            <a:off x="2593491" y="1765077"/>
            <a:ext cx="6484144" cy="1200329"/>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Lactation Choices Following an Antenatal Diagnosis</a:t>
            </a:r>
            <a:endParaRPr lang="en-GB" sz="3600" b="1" dirty="0">
              <a:solidFill>
                <a:schemeClr val="accent2">
                  <a:lumMod val="75000"/>
                </a:schemeClr>
              </a:solidFill>
            </a:endParaRPr>
          </a:p>
        </p:txBody>
      </p:sp>
      <p:sp>
        <p:nvSpPr>
          <p:cNvPr id="7" name="Title 1"/>
          <p:cNvSpPr>
            <a:spLocks noGrp="1"/>
          </p:cNvSpPr>
          <p:nvPr>
            <p:ph type="ctrTitle"/>
          </p:nvPr>
        </p:nvSpPr>
        <p:spPr>
          <a:xfrm>
            <a:off x="806363" y="2578318"/>
            <a:ext cx="7772400" cy="1470025"/>
          </a:xfrm>
        </p:spPr>
        <p:txBody>
          <a:bodyPr>
            <a:normAutofit/>
          </a:bodyPr>
          <a:lstStyle/>
          <a:p>
            <a:br>
              <a:rPr lang="en-GB" sz="4000" b="1" dirty="0">
                <a:solidFill>
                  <a:schemeClr val="accent1">
                    <a:lumMod val="75000"/>
                  </a:schemeClr>
                </a:solidFill>
              </a:rPr>
            </a:br>
            <a:endParaRPr lang="en-GB" b="1" dirty="0">
              <a:solidFill>
                <a:schemeClr val="accent1">
                  <a:lumMod val="75000"/>
                </a:schemeClr>
              </a:solidFill>
            </a:endParaRPr>
          </a:p>
        </p:txBody>
      </p:sp>
      <p:sp>
        <p:nvSpPr>
          <p:cNvPr id="3" name="Rectangle: Rounded Corners 2">
            <a:extLst>
              <a:ext uri="{FF2B5EF4-FFF2-40B4-BE49-F238E27FC236}">
                <a16:creationId xmlns:a16="http://schemas.microsoft.com/office/drawing/2014/main" id="{1BA8732F-43A9-6528-7468-B3BB652658E4}"/>
              </a:ext>
            </a:extLst>
          </p:cNvPr>
          <p:cNvSpPr/>
          <p:nvPr/>
        </p:nvSpPr>
        <p:spPr>
          <a:xfrm>
            <a:off x="457200" y="4403134"/>
            <a:ext cx="8235863" cy="9845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34C150B6-261A-866E-2F65-C16FC3EBF375}"/>
              </a:ext>
            </a:extLst>
          </p:cNvPr>
          <p:cNvSpPr/>
          <p:nvPr/>
        </p:nvSpPr>
        <p:spPr>
          <a:xfrm>
            <a:off x="457200" y="5583546"/>
            <a:ext cx="8235863" cy="9845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78B97903-5CF6-64B7-567C-3C1C1308911F}"/>
              </a:ext>
            </a:extLst>
          </p:cNvPr>
          <p:cNvSpPr/>
          <p:nvPr/>
        </p:nvSpPr>
        <p:spPr>
          <a:xfrm>
            <a:off x="457200" y="3230020"/>
            <a:ext cx="8235863" cy="984580"/>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4DD2F8F-BB4A-0613-C6F5-8E7D5C1EA5F9}"/>
              </a:ext>
            </a:extLst>
          </p:cNvPr>
          <p:cNvSpPr txBox="1"/>
          <p:nvPr/>
        </p:nvSpPr>
        <p:spPr>
          <a:xfrm>
            <a:off x="584843" y="3365297"/>
            <a:ext cx="7993919" cy="646331"/>
          </a:xfrm>
          <a:prstGeom prst="rect">
            <a:avLst/>
          </a:prstGeom>
          <a:noFill/>
        </p:spPr>
        <p:txBody>
          <a:bodyPr wrap="square" rtlCol="0">
            <a:spAutoFit/>
          </a:bodyPr>
          <a:lstStyle/>
          <a:p>
            <a:pPr algn="ctr"/>
            <a:r>
              <a:rPr lang="en-GB" sz="1800" dirty="0">
                <a:solidFill>
                  <a:srgbClr val="A71263"/>
                </a:solidFill>
                <a:latin typeface="Arial" panose="020B0604020202020204" pitchFamily="34" charset="0"/>
                <a:cs typeface="Arial" panose="020B0604020202020204" pitchFamily="34" charset="0"/>
              </a:rPr>
              <a:t>As diagnostic technology and fetal medicine advance, the prevalence of life- limiting fetal diagnoses made antenatally increases</a:t>
            </a:r>
          </a:p>
        </p:txBody>
      </p:sp>
      <p:sp>
        <p:nvSpPr>
          <p:cNvPr id="13" name="TextBox 12">
            <a:extLst>
              <a:ext uri="{FF2B5EF4-FFF2-40B4-BE49-F238E27FC236}">
                <a16:creationId xmlns:a16="http://schemas.microsoft.com/office/drawing/2014/main" id="{25435A7D-11D2-77C7-C6E3-15581AB57680}"/>
              </a:ext>
            </a:extLst>
          </p:cNvPr>
          <p:cNvSpPr txBox="1"/>
          <p:nvPr/>
        </p:nvSpPr>
        <p:spPr>
          <a:xfrm>
            <a:off x="609600" y="4516134"/>
            <a:ext cx="7969162" cy="646331"/>
          </a:xfrm>
          <a:prstGeom prst="rect">
            <a:avLst/>
          </a:prstGeom>
          <a:noFill/>
        </p:spPr>
        <p:txBody>
          <a:bodyPr wrap="square">
            <a:spAutoFit/>
          </a:bodyPr>
          <a:lstStyle/>
          <a:p>
            <a:pPr algn="ctr"/>
            <a:r>
              <a:rPr lang="en-GB" sz="1800" dirty="0">
                <a:solidFill>
                  <a:srgbClr val="A71263"/>
                </a:solidFill>
                <a:latin typeface="Arial" panose="020B0604020202020204" pitchFamily="34" charset="0"/>
                <a:cs typeface="Arial" panose="020B0604020202020204" pitchFamily="34" charset="0"/>
              </a:rPr>
              <a:t>Families may experience anticipatory grief and may face difficulties parallel planning whilst making memories </a:t>
            </a:r>
          </a:p>
        </p:txBody>
      </p:sp>
      <p:sp>
        <p:nvSpPr>
          <p:cNvPr id="16" name="TextBox 15">
            <a:extLst>
              <a:ext uri="{FF2B5EF4-FFF2-40B4-BE49-F238E27FC236}">
                <a16:creationId xmlns:a16="http://schemas.microsoft.com/office/drawing/2014/main" id="{5C0126D8-991E-830F-AEC0-FE4E94E70FD1}"/>
              </a:ext>
            </a:extLst>
          </p:cNvPr>
          <p:cNvSpPr txBox="1"/>
          <p:nvPr/>
        </p:nvSpPr>
        <p:spPr>
          <a:xfrm>
            <a:off x="565238" y="5614171"/>
            <a:ext cx="7993919" cy="923330"/>
          </a:xfrm>
          <a:prstGeom prst="rect">
            <a:avLst/>
          </a:prstGeom>
          <a:noFill/>
        </p:spPr>
        <p:txBody>
          <a:bodyPr wrap="square" rtlCol="0">
            <a:spAutoFit/>
          </a:bodyPr>
          <a:lstStyle/>
          <a:p>
            <a:pPr algn="ctr"/>
            <a:r>
              <a:rPr lang="en-GB" sz="1800" dirty="0">
                <a:solidFill>
                  <a:srgbClr val="A71263"/>
                </a:solidFill>
                <a:latin typeface="Arial" panose="020B0604020202020204" pitchFamily="34" charset="0"/>
                <a:cs typeface="Arial" panose="020B0604020202020204" pitchFamily="34" charset="0"/>
              </a:rPr>
              <a:t>Anticipatory Care Planning is considered best practice, and a palliative care birth plan should enable families to discuss their wishes and receive compassionate support whilst making informed choices</a:t>
            </a:r>
          </a:p>
        </p:txBody>
      </p:sp>
    </p:spTree>
    <p:extLst>
      <p:ext uri="{BB962C8B-B14F-4D97-AF65-F5344CB8AC3E}">
        <p14:creationId xmlns:p14="http://schemas.microsoft.com/office/powerpoint/2010/main" val="378987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1" y="3677"/>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2" name="Shape 122"/>
          <p:cNvSpPr/>
          <p:nvPr/>
        </p:nvSpPr>
        <p:spPr>
          <a:xfrm>
            <a:off x="-574534" y="5000081"/>
            <a:ext cx="9173881" cy="62612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4900">
                <a:latin typeface="Arial"/>
                <a:ea typeface="Arial"/>
                <a:cs typeface="Arial"/>
                <a:sym typeface="Arial"/>
              </a:defRPr>
            </a:lvl1pPr>
          </a:lstStyle>
          <a:p>
            <a:endParaRPr sz="3600" b="1" dirty="0">
              <a:latin typeface="+mn-lt"/>
            </a:endParaRPr>
          </a:p>
        </p:txBody>
      </p:sp>
      <p:sp>
        <p:nvSpPr>
          <p:cNvPr id="123" name="Shape 123"/>
          <p:cNvSpPr/>
          <p:nvPr/>
        </p:nvSpPr>
        <p:spPr>
          <a:xfrm>
            <a:off x="-596369" y="5626210"/>
            <a:ext cx="9181833" cy="41068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2200">
                <a:solidFill>
                  <a:srgbClr val="A6AAA9"/>
                </a:solidFill>
                <a:latin typeface="Arial"/>
                <a:ea typeface="Arial"/>
                <a:cs typeface="Arial"/>
                <a:sym typeface="Arial"/>
              </a:defRPr>
            </a:lvl1pPr>
          </a:lstStyle>
          <a:p>
            <a:endParaRPr b="1" dirty="0">
              <a:latin typeface="+mn-lt"/>
            </a:endParaRPr>
          </a:p>
        </p:txBody>
      </p:sp>
      <p:sp>
        <p:nvSpPr>
          <p:cNvPr id="2" name="TextBox 1"/>
          <p:cNvSpPr txBox="1"/>
          <p:nvPr/>
        </p:nvSpPr>
        <p:spPr>
          <a:xfrm>
            <a:off x="2016170" y="2156971"/>
            <a:ext cx="6324600" cy="646331"/>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National Observations </a:t>
            </a:r>
            <a:endParaRPr lang="en-GB" sz="3600" b="1" dirty="0">
              <a:solidFill>
                <a:schemeClr val="accent2">
                  <a:lumMod val="75000"/>
                </a:schemeClr>
              </a:solidFill>
            </a:endParaRPr>
          </a:p>
        </p:txBody>
      </p:sp>
      <p:sp>
        <p:nvSpPr>
          <p:cNvPr id="7" name="Title 1"/>
          <p:cNvSpPr>
            <a:spLocks noGrp="1"/>
          </p:cNvSpPr>
          <p:nvPr>
            <p:ph type="ctrTitle"/>
          </p:nvPr>
        </p:nvSpPr>
        <p:spPr>
          <a:xfrm>
            <a:off x="806363" y="2578318"/>
            <a:ext cx="7772400" cy="1470025"/>
          </a:xfrm>
        </p:spPr>
        <p:txBody>
          <a:bodyPr>
            <a:normAutofit/>
          </a:bodyPr>
          <a:lstStyle/>
          <a:p>
            <a:br>
              <a:rPr lang="en-GB" sz="4000" b="1" dirty="0">
                <a:solidFill>
                  <a:schemeClr val="accent1">
                    <a:lumMod val="75000"/>
                  </a:schemeClr>
                </a:solidFill>
              </a:rPr>
            </a:br>
            <a:endParaRPr lang="en-GB" b="1" dirty="0">
              <a:solidFill>
                <a:schemeClr val="accent1">
                  <a:lumMod val="75000"/>
                </a:schemeClr>
              </a:solidFill>
            </a:endParaRPr>
          </a:p>
        </p:txBody>
      </p:sp>
      <p:sp>
        <p:nvSpPr>
          <p:cNvPr id="8" name="Subtitle 2"/>
          <p:cNvSpPr>
            <a:spLocks noGrp="1"/>
          </p:cNvSpPr>
          <p:nvPr>
            <p:ph type="subTitle" idx="1"/>
          </p:nvPr>
        </p:nvSpPr>
        <p:spPr>
          <a:xfrm>
            <a:off x="266700" y="3200400"/>
            <a:ext cx="8610600" cy="3352799"/>
          </a:xfrm>
        </p:spPr>
        <p:txBody>
          <a:bodyPr>
            <a:normAutofit/>
          </a:bodyPr>
          <a:lstStyle/>
          <a:p>
            <a:pPr marL="342900" indent="-342900">
              <a:buFont typeface="Arial" panose="020B0604020202020204" pitchFamily="34" charset="0"/>
              <a:buChar char="•"/>
            </a:pPr>
            <a:endParaRPr lang="en-GB" sz="2400" dirty="0">
              <a:solidFill>
                <a:schemeClr val="tx1"/>
              </a:solidFill>
            </a:endParaRPr>
          </a:p>
          <a:p>
            <a:endParaRPr lang="en-GB" sz="2400" dirty="0">
              <a:solidFill>
                <a:schemeClr val="tx2"/>
              </a:solidFill>
            </a:endParaRPr>
          </a:p>
          <a:p>
            <a:endParaRPr lang="en-GB" sz="2400" dirty="0">
              <a:solidFill>
                <a:schemeClr val="tx2"/>
              </a:solidFill>
            </a:endParaRPr>
          </a:p>
        </p:txBody>
      </p:sp>
      <p:sp>
        <p:nvSpPr>
          <p:cNvPr id="3" name="Subtitle 2">
            <a:extLst>
              <a:ext uri="{FF2B5EF4-FFF2-40B4-BE49-F238E27FC236}">
                <a16:creationId xmlns:a16="http://schemas.microsoft.com/office/drawing/2014/main" id="{8998DBC4-90A6-5CF7-2885-BBDC97BE0CDA}"/>
              </a:ext>
            </a:extLst>
          </p:cNvPr>
          <p:cNvSpPr txBox="1">
            <a:spLocks/>
          </p:cNvSpPr>
          <p:nvPr/>
        </p:nvSpPr>
        <p:spPr>
          <a:xfrm>
            <a:off x="0" y="3180606"/>
            <a:ext cx="8877300" cy="3352799"/>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3400" b="1" dirty="0">
                <a:solidFill>
                  <a:srgbClr val="0E809A"/>
                </a:solidFill>
                <a:latin typeface="Arial" panose="020B0604020202020204" pitchFamily="34" charset="0"/>
                <a:cs typeface="Arial" panose="020B0604020202020204" pitchFamily="34" charset="0"/>
              </a:rPr>
              <a:t>	Patient Unmet Need </a:t>
            </a:r>
            <a:r>
              <a:rPr lang="en-GB" sz="2400" dirty="0">
                <a:solidFill>
                  <a:schemeClr val="tx1"/>
                </a:solidFill>
                <a:latin typeface="Arial" panose="020B0604020202020204" pitchFamily="34" charset="0"/>
                <a:cs typeface="Arial" panose="020B0604020202020204" pitchFamily="34" charset="0"/>
              </a:rPr>
              <a:t>– families are not being routinely provided with information about lactation management following an antenatal diagnosis or following a loss</a:t>
            </a:r>
          </a:p>
          <a:p>
            <a:pPr marL="342900" indent="-342900">
              <a:buFont typeface="Arial" panose="020B0604020202020204" pitchFamily="34" charset="0"/>
              <a:buChar char="•"/>
            </a:pPr>
            <a:endParaRPr lang="en-GB" sz="2400" b="1" dirty="0">
              <a:solidFill>
                <a:schemeClr val="tx1"/>
              </a:solidFill>
              <a:latin typeface="Arial" panose="020B0604020202020204" pitchFamily="34" charset="0"/>
              <a:cs typeface="Arial" panose="020B0604020202020204" pitchFamily="34" charset="0"/>
            </a:endParaRPr>
          </a:p>
          <a:p>
            <a:r>
              <a:rPr lang="en-GB" sz="3400" b="1" dirty="0">
                <a:solidFill>
                  <a:srgbClr val="0E809A"/>
                </a:solidFill>
                <a:latin typeface="Arial" panose="020B0604020202020204" pitchFamily="34" charset="0"/>
                <a:cs typeface="Arial" panose="020B0604020202020204" pitchFamily="34" charset="0"/>
              </a:rPr>
              <a:t>	HCP Unmet Educational Requirement </a:t>
            </a:r>
            <a:r>
              <a:rPr lang="en-GB" sz="2400" dirty="0">
                <a:solidFill>
                  <a:schemeClr val="tx1"/>
                </a:solidFill>
                <a:latin typeface="Arial" panose="020B0604020202020204" pitchFamily="34" charset="0"/>
                <a:cs typeface="Arial" panose="020B0604020202020204" pitchFamily="34" charset="0"/>
              </a:rPr>
              <a:t>– HCPs self report that they have concerns around discussing lactation choices</a:t>
            </a:r>
          </a:p>
          <a:p>
            <a:pPr marL="342900" indent="-342900">
              <a:buFont typeface="Arial" panose="020B0604020202020204" pitchFamily="34" charset="0"/>
              <a:buChar char="•"/>
            </a:pPr>
            <a:endParaRPr lang="en-GB" sz="3400" dirty="0">
              <a:solidFill>
                <a:schemeClr val="tx1"/>
              </a:solidFill>
              <a:latin typeface="Arial" panose="020B0604020202020204" pitchFamily="34" charset="0"/>
              <a:cs typeface="Arial" panose="020B0604020202020204" pitchFamily="34" charset="0"/>
            </a:endParaRPr>
          </a:p>
          <a:p>
            <a:r>
              <a:rPr lang="en-GB" sz="3400" b="1" dirty="0">
                <a:solidFill>
                  <a:srgbClr val="0E809A"/>
                </a:solidFill>
                <a:latin typeface="Arial" panose="020B0604020202020204" pitchFamily="34" charset="0"/>
                <a:cs typeface="Arial" panose="020B0604020202020204" pitchFamily="34" charset="0"/>
              </a:rPr>
              <a:t>	Recognised Need For Change </a:t>
            </a:r>
            <a:r>
              <a:rPr lang="en-GB" sz="2400" dirty="0">
                <a:solidFill>
                  <a:schemeClr val="tx1"/>
                </a:solidFill>
                <a:latin typeface="Arial" panose="020B0604020202020204" pitchFamily="34" charset="0"/>
                <a:cs typeface="Arial" panose="020B0604020202020204" pitchFamily="34" charset="0"/>
              </a:rPr>
              <a:t>– how are families expected to make informed decisions if they are not provided with enough or any information about the choices available </a:t>
            </a:r>
          </a:p>
          <a:p>
            <a:pPr marL="342900" indent="-342900">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r>
              <a:rPr lang="en-GB" sz="3400" b="1" dirty="0">
                <a:solidFill>
                  <a:srgbClr val="0E809A"/>
                </a:solidFill>
                <a:latin typeface="Arial" panose="020B0604020202020204" pitchFamily="34" charset="0"/>
                <a:cs typeface="Arial" panose="020B0604020202020204" pitchFamily="34" charset="0"/>
              </a:rPr>
              <a:t>	No Clinical Data Reporting Process </a:t>
            </a:r>
            <a:r>
              <a:rPr lang="en-GB" sz="2400" dirty="0">
                <a:solidFill>
                  <a:schemeClr val="tx1"/>
                </a:solidFill>
                <a:latin typeface="Arial" panose="020B0604020202020204" pitchFamily="34" charset="0"/>
                <a:cs typeface="Arial" panose="020B0604020202020204" pitchFamily="34" charset="0"/>
              </a:rPr>
              <a:t>– Have families been offered choice? How can this be reviewed locally or nationally? How is this being reported?</a:t>
            </a:r>
          </a:p>
          <a:p>
            <a:endParaRPr lang="en-GB" sz="2400" dirty="0">
              <a:solidFill>
                <a:schemeClr val="tx2"/>
              </a:solidFill>
            </a:endParaRPr>
          </a:p>
          <a:p>
            <a:endParaRPr lang="en-GB" sz="2400" dirty="0">
              <a:solidFill>
                <a:schemeClr val="tx2"/>
              </a:solidFill>
            </a:endParaRPr>
          </a:p>
        </p:txBody>
      </p:sp>
    </p:spTree>
    <p:extLst>
      <p:ext uri="{BB962C8B-B14F-4D97-AF65-F5344CB8AC3E}">
        <p14:creationId xmlns:p14="http://schemas.microsoft.com/office/powerpoint/2010/main" val="123753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0" y="-291"/>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3" name="Shape 123"/>
          <p:cNvSpPr/>
          <p:nvPr/>
        </p:nvSpPr>
        <p:spPr>
          <a:xfrm>
            <a:off x="-596369" y="5626210"/>
            <a:ext cx="9181833" cy="410686"/>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r">
              <a:defRPr sz="2200">
                <a:solidFill>
                  <a:srgbClr val="A6AAA9"/>
                </a:solidFill>
                <a:latin typeface="Arial"/>
                <a:ea typeface="Arial"/>
                <a:cs typeface="Arial"/>
                <a:sym typeface="Arial"/>
              </a:defRPr>
            </a:lvl1pPr>
          </a:lstStyle>
          <a:p>
            <a:endParaRPr b="1" dirty="0">
              <a:latin typeface="+mn-lt"/>
            </a:endParaRPr>
          </a:p>
        </p:txBody>
      </p:sp>
      <p:sp>
        <p:nvSpPr>
          <p:cNvPr id="2" name="TextBox 1"/>
          <p:cNvSpPr txBox="1"/>
          <p:nvPr/>
        </p:nvSpPr>
        <p:spPr>
          <a:xfrm>
            <a:off x="1530263" y="3034350"/>
            <a:ext cx="6324600" cy="646331"/>
          </a:xfrm>
          <a:prstGeom prst="rect">
            <a:avLst/>
          </a:prstGeom>
          <a:noFill/>
        </p:spPr>
        <p:txBody>
          <a:bodyPr wrap="square" rtlCol="0">
            <a:spAutoFit/>
          </a:bodyPr>
          <a:lstStyle/>
          <a:p>
            <a:pPr algn="ctr"/>
            <a:r>
              <a:rPr lang="en-GB" sz="3600" b="1" dirty="0">
                <a:solidFill>
                  <a:srgbClr val="A71263"/>
                </a:solidFill>
                <a:latin typeface="Arial" panose="020B0604020202020204" pitchFamily="34" charset="0"/>
                <a:cs typeface="Arial" panose="020B0604020202020204" pitchFamily="34" charset="0"/>
              </a:rPr>
              <a:t>The Patient Unmet Need </a:t>
            </a:r>
            <a:endParaRPr lang="en-GB" sz="3600" b="1" dirty="0">
              <a:solidFill>
                <a:schemeClr val="accent2">
                  <a:lumMod val="75000"/>
                </a:schemeClr>
              </a:solidFill>
            </a:endParaRPr>
          </a:p>
        </p:txBody>
      </p:sp>
      <p:sp>
        <p:nvSpPr>
          <p:cNvPr id="7" name="Title 1"/>
          <p:cNvSpPr>
            <a:spLocks noGrp="1"/>
          </p:cNvSpPr>
          <p:nvPr>
            <p:ph type="ctrTitle"/>
          </p:nvPr>
        </p:nvSpPr>
        <p:spPr>
          <a:xfrm>
            <a:off x="806363" y="2578318"/>
            <a:ext cx="7772400" cy="1470025"/>
          </a:xfrm>
        </p:spPr>
        <p:txBody>
          <a:bodyPr>
            <a:normAutofit/>
          </a:bodyPr>
          <a:lstStyle/>
          <a:p>
            <a:br>
              <a:rPr lang="en-GB" sz="4000" b="1" dirty="0">
                <a:solidFill>
                  <a:schemeClr val="accent1">
                    <a:lumMod val="75000"/>
                  </a:schemeClr>
                </a:solidFill>
              </a:rPr>
            </a:br>
            <a:endParaRPr lang="en-GB" b="1" dirty="0">
              <a:solidFill>
                <a:schemeClr val="accent1">
                  <a:lumMod val="75000"/>
                </a:schemeClr>
              </a:solidFill>
            </a:endParaRPr>
          </a:p>
        </p:txBody>
      </p:sp>
      <p:sp>
        <p:nvSpPr>
          <p:cNvPr id="3" name="Subtitle 2">
            <a:extLst>
              <a:ext uri="{FF2B5EF4-FFF2-40B4-BE49-F238E27FC236}">
                <a16:creationId xmlns:a16="http://schemas.microsoft.com/office/drawing/2014/main" id="{8998DBC4-90A6-5CF7-2885-BBDC97BE0CDA}"/>
              </a:ext>
            </a:extLst>
          </p:cNvPr>
          <p:cNvSpPr txBox="1">
            <a:spLocks/>
          </p:cNvSpPr>
          <p:nvPr/>
        </p:nvSpPr>
        <p:spPr>
          <a:xfrm>
            <a:off x="266700" y="3180606"/>
            <a:ext cx="8610600" cy="33527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2"/>
              </a:solidFill>
            </a:endParaRPr>
          </a:p>
          <a:p>
            <a:endParaRPr lang="en-GB" sz="2400" dirty="0">
              <a:solidFill>
                <a:schemeClr val="tx2"/>
              </a:solidFill>
            </a:endParaRPr>
          </a:p>
        </p:txBody>
      </p:sp>
      <p:sp>
        <p:nvSpPr>
          <p:cNvPr id="13" name="TextBox 12">
            <a:extLst>
              <a:ext uri="{FF2B5EF4-FFF2-40B4-BE49-F238E27FC236}">
                <a16:creationId xmlns:a16="http://schemas.microsoft.com/office/drawing/2014/main" id="{DBC0619E-D83B-8C76-7A6C-A12341DCC674}"/>
              </a:ext>
            </a:extLst>
          </p:cNvPr>
          <p:cNvSpPr txBox="1"/>
          <p:nvPr/>
        </p:nvSpPr>
        <p:spPr>
          <a:xfrm>
            <a:off x="609600" y="3886200"/>
            <a:ext cx="7969163"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We will now hear some parent voices talking about their experiences and choices surrounding lactation after loss </a:t>
            </a:r>
          </a:p>
        </p:txBody>
      </p:sp>
    </p:spTree>
    <p:extLst>
      <p:ext uri="{BB962C8B-B14F-4D97-AF65-F5344CB8AC3E}">
        <p14:creationId xmlns:p14="http://schemas.microsoft.com/office/powerpoint/2010/main" val="359193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0" y="0"/>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2" name="Shape 122"/>
          <p:cNvSpPr/>
          <p:nvPr/>
        </p:nvSpPr>
        <p:spPr>
          <a:xfrm>
            <a:off x="-574534" y="5000081"/>
            <a:ext cx="9173881" cy="626129"/>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4900">
                <a:latin typeface="Arial"/>
                <a:ea typeface="Arial"/>
                <a:cs typeface="Arial"/>
                <a:sym typeface="Arial"/>
              </a:defRPr>
            </a:lvl1pPr>
          </a:lstStyle>
          <a:p>
            <a:endParaRPr sz="3600" b="1" dirty="0">
              <a:latin typeface="+mn-lt"/>
            </a:endParaRPr>
          </a:p>
        </p:txBody>
      </p:sp>
      <p:sp>
        <p:nvSpPr>
          <p:cNvPr id="123" name="Shape 123"/>
          <p:cNvSpPr/>
          <p:nvPr/>
        </p:nvSpPr>
        <p:spPr>
          <a:xfrm>
            <a:off x="-596369" y="5626210"/>
            <a:ext cx="9181833" cy="41068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2200">
                <a:solidFill>
                  <a:srgbClr val="A6AAA9"/>
                </a:solidFill>
                <a:latin typeface="Arial"/>
                <a:ea typeface="Arial"/>
                <a:cs typeface="Arial"/>
                <a:sym typeface="Arial"/>
              </a:defRPr>
            </a:lvl1pPr>
          </a:lstStyle>
          <a:p>
            <a:endParaRPr b="1" dirty="0">
              <a:latin typeface="+mn-lt"/>
            </a:endParaRPr>
          </a:p>
        </p:txBody>
      </p:sp>
      <p:sp>
        <p:nvSpPr>
          <p:cNvPr id="7" name="Title 1"/>
          <p:cNvSpPr>
            <a:spLocks noGrp="1"/>
          </p:cNvSpPr>
          <p:nvPr>
            <p:ph type="ctrTitle"/>
          </p:nvPr>
        </p:nvSpPr>
        <p:spPr>
          <a:xfrm>
            <a:off x="806363" y="2578318"/>
            <a:ext cx="7772400" cy="1470025"/>
          </a:xfrm>
        </p:spPr>
        <p:txBody>
          <a:bodyPr>
            <a:normAutofit/>
          </a:bodyPr>
          <a:lstStyle/>
          <a:p>
            <a:br>
              <a:rPr lang="en-GB" sz="4000" b="1" dirty="0">
                <a:solidFill>
                  <a:schemeClr val="accent1">
                    <a:lumMod val="75000"/>
                  </a:schemeClr>
                </a:solidFill>
              </a:rPr>
            </a:br>
            <a:endParaRPr lang="en-GB" b="1" dirty="0">
              <a:solidFill>
                <a:schemeClr val="accent1">
                  <a:lumMod val="75000"/>
                </a:schemeClr>
              </a:solidFill>
            </a:endParaRPr>
          </a:p>
        </p:txBody>
      </p:sp>
      <p:sp>
        <p:nvSpPr>
          <p:cNvPr id="3" name="Subtitle 2">
            <a:extLst>
              <a:ext uri="{FF2B5EF4-FFF2-40B4-BE49-F238E27FC236}">
                <a16:creationId xmlns:a16="http://schemas.microsoft.com/office/drawing/2014/main" id="{8998DBC4-90A6-5CF7-2885-BBDC97BE0CDA}"/>
              </a:ext>
            </a:extLst>
          </p:cNvPr>
          <p:cNvSpPr txBox="1">
            <a:spLocks/>
          </p:cNvSpPr>
          <p:nvPr/>
        </p:nvSpPr>
        <p:spPr>
          <a:xfrm>
            <a:off x="266700" y="3180606"/>
            <a:ext cx="8610600" cy="33527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2"/>
              </a:solidFill>
            </a:endParaRPr>
          </a:p>
          <a:p>
            <a:endParaRPr lang="en-GB" sz="2400" dirty="0">
              <a:solidFill>
                <a:schemeClr val="tx2"/>
              </a:solidFill>
            </a:endParaRPr>
          </a:p>
        </p:txBody>
      </p:sp>
      <p:sp>
        <p:nvSpPr>
          <p:cNvPr id="14" name="Speech Bubble: Oval 13">
            <a:extLst>
              <a:ext uri="{FF2B5EF4-FFF2-40B4-BE49-F238E27FC236}">
                <a16:creationId xmlns:a16="http://schemas.microsoft.com/office/drawing/2014/main" id="{99EDCD28-F90A-18B0-CABF-BA8583CE8322}"/>
              </a:ext>
            </a:extLst>
          </p:cNvPr>
          <p:cNvSpPr/>
          <p:nvPr/>
        </p:nvSpPr>
        <p:spPr>
          <a:xfrm rot="1357281">
            <a:off x="2478618" y="1995182"/>
            <a:ext cx="4756237" cy="3933942"/>
          </a:xfrm>
          <a:custGeom>
            <a:avLst/>
            <a:gdLst>
              <a:gd name="connsiteX0" fmla="*/ 1387252 w 4756237"/>
              <a:gd name="connsiteY0" fmla="*/ 4425685 h 3933942"/>
              <a:gd name="connsiteX1" fmla="*/ 1303679 w 4756237"/>
              <a:gd name="connsiteY1" fmla="*/ 4075231 h 3933942"/>
              <a:gd name="connsiteX2" fmla="*/ 1209438 w 4756237"/>
              <a:gd name="connsiteY2" fmla="*/ 3680039 h 3933942"/>
              <a:gd name="connsiteX3" fmla="*/ 376907 w 4756237"/>
              <a:gd name="connsiteY3" fmla="*/ 904332 h 3933942"/>
              <a:gd name="connsiteX4" fmla="*/ 3119382 w 4756237"/>
              <a:gd name="connsiteY4" fmla="*/ 97994 h 3933942"/>
              <a:gd name="connsiteX5" fmla="*/ 4635946 w 4756237"/>
              <a:gd name="connsiteY5" fmla="*/ 2584634 h 3933942"/>
              <a:gd name="connsiteX6" fmla="*/ 2070401 w 4756237"/>
              <a:gd name="connsiteY6" fmla="*/ 3917406 h 3933942"/>
              <a:gd name="connsiteX7" fmla="*/ 1742489 w 4756237"/>
              <a:gd name="connsiteY7" fmla="*/ 4161380 h 3933942"/>
              <a:gd name="connsiteX8" fmla="*/ 1387252 w 4756237"/>
              <a:gd name="connsiteY8" fmla="*/ 4425685 h 393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6237" h="3933942" fill="none" extrusionOk="0">
                <a:moveTo>
                  <a:pt x="1387252" y="4425685"/>
                </a:moveTo>
                <a:cubicBezTo>
                  <a:pt x="1361375" y="4323539"/>
                  <a:pt x="1328302" y="4175612"/>
                  <a:pt x="1303679" y="4075231"/>
                </a:cubicBezTo>
                <a:cubicBezTo>
                  <a:pt x="1279056" y="3974850"/>
                  <a:pt x="1277007" y="3773137"/>
                  <a:pt x="1209438" y="3680039"/>
                </a:cubicBezTo>
                <a:cubicBezTo>
                  <a:pt x="-234483" y="2951486"/>
                  <a:pt x="-606047" y="1711493"/>
                  <a:pt x="376907" y="904332"/>
                </a:cubicBezTo>
                <a:cubicBezTo>
                  <a:pt x="1045498" y="144223"/>
                  <a:pt x="2072157" y="-150015"/>
                  <a:pt x="3119382" y="97994"/>
                </a:cubicBezTo>
                <a:cubicBezTo>
                  <a:pt x="4429659" y="135307"/>
                  <a:pt x="5062275" y="1519521"/>
                  <a:pt x="4635946" y="2584634"/>
                </a:cubicBezTo>
                <a:cubicBezTo>
                  <a:pt x="4388031" y="3351491"/>
                  <a:pt x="3446644" y="3997974"/>
                  <a:pt x="2070401" y="3917406"/>
                </a:cubicBezTo>
                <a:cubicBezTo>
                  <a:pt x="2005090" y="4004044"/>
                  <a:pt x="1827122" y="4088022"/>
                  <a:pt x="1742489" y="4161380"/>
                </a:cubicBezTo>
                <a:cubicBezTo>
                  <a:pt x="1657856" y="4234738"/>
                  <a:pt x="1500156" y="4318678"/>
                  <a:pt x="1387252" y="4425685"/>
                </a:cubicBezTo>
                <a:close/>
              </a:path>
              <a:path w="4756237" h="3933942" stroke="0" extrusionOk="0">
                <a:moveTo>
                  <a:pt x="1387252" y="4425685"/>
                </a:moveTo>
                <a:cubicBezTo>
                  <a:pt x="1328457" y="4343759"/>
                  <a:pt x="1354250" y="4172236"/>
                  <a:pt x="1294789" y="4037949"/>
                </a:cubicBezTo>
                <a:cubicBezTo>
                  <a:pt x="1235328" y="3903662"/>
                  <a:pt x="1272784" y="3842770"/>
                  <a:pt x="1209438" y="3680039"/>
                </a:cubicBezTo>
                <a:cubicBezTo>
                  <a:pt x="87205" y="3081018"/>
                  <a:pt x="-78180" y="1774444"/>
                  <a:pt x="376907" y="904332"/>
                </a:cubicBezTo>
                <a:cubicBezTo>
                  <a:pt x="1161285" y="348208"/>
                  <a:pt x="2130597" y="-168397"/>
                  <a:pt x="3119382" y="97994"/>
                </a:cubicBezTo>
                <a:cubicBezTo>
                  <a:pt x="4368314" y="347663"/>
                  <a:pt x="5192752" y="1663172"/>
                  <a:pt x="4635946" y="2584634"/>
                </a:cubicBezTo>
                <a:cubicBezTo>
                  <a:pt x="4161420" y="3501427"/>
                  <a:pt x="3357426" y="3823652"/>
                  <a:pt x="2070401" y="3917406"/>
                </a:cubicBezTo>
                <a:cubicBezTo>
                  <a:pt x="1936931" y="4066927"/>
                  <a:pt x="1855406" y="4053183"/>
                  <a:pt x="1728827" y="4171546"/>
                </a:cubicBezTo>
                <a:cubicBezTo>
                  <a:pt x="1602248" y="4289908"/>
                  <a:pt x="1506181" y="4275023"/>
                  <a:pt x="1387252" y="4425685"/>
                </a:cubicBezTo>
                <a:close/>
              </a:path>
            </a:pathLst>
          </a:custGeom>
          <a:solidFill>
            <a:srgbClr val="F3BB04">
              <a:alpha val="38000"/>
            </a:srgbClr>
          </a:solidFill>
          <a:ln>
            <a:extLst>
              <a:ext uri="{C807C97D-BFC1-408E-A445-0C87EB9F89A2}">
                <ask:lineSketchStyleProps xmlns:ask="http://schemas.microsoft.com/office/drawing/2018/sketchyshapes" sd="1718884512">
                  <a:prstGeom prst="wedgeEllipseCallou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9EA47D3B-22F7-18B9-7C0A-970EBF79E032}"/>
              </a:ext>
            </a:extLst>
          </p:cNvPr>
          <p:cNvSpPr txBox="1"/>
          <p:nvPr/>
        </p:nvSpPr>
        <p:spPr>
          <a:xfrm>
            <a:off x="2904326" y="2394551"/>
            <a:ext cx="3664506" cy="3108543"/>
          </a:xfrm>
          <a:prstGeom prst="rect">
            <a:avLst/>
          </a:prstGeom>
          <a:noFill/>
        </p:spPr>
        <p:txBody>
          <a:bodyPr wrap="square" rtlCol="0">
            <a:spAutoFit/>
          </a:bodyPr>
          <a:lstStyle/>
          <a:p>
            <a:pPr algn="ctr"/>
            <a:r>
              <a:rPr lang="en-GB" sz="2800" dirty="0">
                <a:solidFill>
                  <a:schemeClr val="tx1"/>
                </a:solidFill>
                <a:latin typeface="Dreaming Outloud Pro" panose="03050502040302030504" pitchFamily="66" charset="0"/>
                <a:cs typeface="Dreaming Outloud Pro" panose="03050502040302030504" pitchFamily="66" charset="0"/>
              </a:rPr>
              <a:t>“I was given full information and the time to decide which I was so grateful for, and I opted for medication to express my milk”</a:t>
            </a:r>
          </a:p>
        </p:txBody>
      </p:sp>
    </p:spTree>
    <p:extLst>
      <p:ext uri="{BB962C8B-B14F-4D97-AF65-F5344CB8AC3E}">
        <p14:creationId xmlns:p14="http://schemas.microsoft.com/office/powerpoint/2010/main" val="335638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0" y="-6498"/>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3" name="Shape 123"/>
          <p:cNvSpPr/>
          <p:nvPr/>
        </p:nvSpPr>
        <p:spPr>
          <a:xfrm>
            <a:off x="-596369" y="5626210"/>
            <a:ext cx="9181833" cy="410686"/>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r">
              <a:defRPr sz="2200">
                <a:solidFill>
                  <a:srgbClr val="A6AAA9"/>
                </a:solidFill>
                <a:latin typeface="Arial"/>
                <a:ea typeface="Arial"/>
                <a:cs typeface="Arial"/>
                <a:sym typeface="Arial"/>
              </a:defRPr>
            </a:lvl1pPr>
          </a:lstStyle>
          <a:p>
            <a:endParaRPr b="1" dirty="0">
              <a:latin typeface="+mn-lt"/>
            </a:endParaRPr>
          </a:p>
        </p:txBody>
      </p:sp>
      <p:sp>
        <p:nvSpPr>
          <p:cNvPr id="11" name="Speech Bubble: Rectangle with Corners Rounded 10">
            <a:extLst>
              <a:ext uri="{FF2B5EF4-FFF2-40B4-BE49-F238E27FC236}">
                <a16:creationId xmlns:a16="http://schemas.microsoft.com/office/drawing/2014/main" id="{7632B561-0F05-968D-B1C1-B9EBFBF9A030}"/>
              </a:ext>
            </a:extLst>
          </p:cNvPr>
          <p:cNvSpPr/>
          <p:nvPr/>
        </p:nvSpPr>
        <p:spPr>
          <a:xfrm>
            <a:off x="3048000" y="2133600"/>
            <a:ext cx="3048000" cy="3194661"/>
          </a:xfrm>
          <a:custGeom>
            <a:avLst/>
            <a:gdLst>
              <a:gd name="connsiteX0" fmla="*/ 0 w 3048000"/>
              <a:gd name="connsiteY0" fmla="*/ 508010 h 3194661"/>
              <a:gd name="connsiteX1" fmla="*/ 508010 w 3048000"/>
              <a:gd name="connsiteY1" fmla="*/ 0 h 3194661"/>
              <a:gd name="connsiteX2" fmla="*/ 508000 w 3048000"/>
              <a:gd name="connsiteY2" fmla="*/ 0 h 3194661"/>
              <a:gd name="connsiteX3" fmla="*/ 508000 w 3048000"/>
              <a:gd name="connsiteY3" fmla="*/ 0 h 3194661"/>
              <a:gd name="connsiteX4" fmla="*/ 1270000 w 3048000"/>
              <a:gd name="connsiteY4" fmla="*/ 0 h 3194661"/>
              <a:gd name="connsiteX5" fmla="*/ 2539990 w 3048000"/>
              <a:gd name="connsiteY5" fmla="*/ 0 h 3194661"/>
              <a:gd name="connsiteX6" fmla="*/ 3048000 w 3048000"/>
              <a:gd name="connsiteY6" fmla="*/ 508010 h 3194661"/>
              <a:gd name="connsiteX7" fmla="*/ 3048000 w 3048000"/>
              <a:gd name="connsiteY7" fmla="*/ 1863552 h 3194661"/>
              <a:gd name="connsiteX8" fmla="*/ 3048000 w 3048000"/>
              <a:gd name="connsiteY8" fmla="*/ 1863552 h 3194661"/>
              <a:gd name="connsiteX9" fmla="*/ 3048000 w 3048000"/>
              <a:gd name="connsiteY9" fmla="*/ 2662218 h 3194661"/>
              <a:gd name="connsiteX10" fmla="*/ 3048000 w 3048000"/>
              <a:gd name="connsiteY10" fmla="*/ 2686651 h 3194661"/>
              <a:gd name="connsiteX11" fmla="*/ 2539990 w 3048000"/>
              <a:gd name="connsiteY11" fmla="*/ 3194661 h 3194661"/>
              <a:gd name="connsiteX12" fmla="*/ 1270000 w 3048000"/>
              <a:gd name="connsiteY12" fmla="*/ 3194661 h 3194661"/>
              <a:gd name="connsiteX13" fmla="*/ 889010 w 3048000"/>
              <a:gd name="connsiteY13" fmla="*/ 3593994 h 3194661"/>
              <a:gd name="connsiteX14" fmla="*/ 508000 w 3048000"/>
              <a:gd name="connsiteY14" fmla="*/ 3194661 h 3194661"/>
              <a:gd name="connsiteX15" fmla="*/ 508010 w 3048000"/>
              <a:gd name="connsiteY15" fmla="*/ 3194661 h 3194661"/>
              <a:gd name="connsiteX16" fmla="*/ 0 w 3048000"/>
              <a:gd name="connsiteY16" fmla="*/ 2686651 h 3194661"/>
              <a:gd name="connsiteX17" fmla="*/ 0 w 3048000"/>
              <a:gd name="connsiteY17" fmla="*/ 2662218 h 3194661"/>
              <a:gd name="connsiteX18" fmla="*/ 0 w 3048000"/>
              <a:gd name="connsiteY18" fmla="*/ 1863552 h 3194661"/>
              <a:gd name="connsiteX19" fmla="*/ 0 w 3048000"/>
              <a:gd name="connsiteY19" fmla="*/ 1863552 h 3194661"/>
              <a:gd name="connsiteX20" fmla="*/ 0 w 3048000"/>
              <a:gd name="connsiteY20" fmla="*/ 508010 h 319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000" h="3194661" fill="none" extrusionOk="0">
                <a:moveTo>
                  <a:pt x="0" y="508010"/>
                </a:moveTo>
                <a:cubicBezTo>
                  <a:pt x="-46254" y="245702"/>
                  <a:pt x="234642" y="-14194"/>
                  <a:pt x="508010" y="0"/>
                </a:cubicBezTo>
                <a:cubicBezTo>
                  <a:pt x="508008" y="0"/>
                  <a:pt x="508001" y="-1"/>
                  <a:pt x="508000" y="0"/>
                </a:cubicBezTo>
                <a:lnTo>
                  <a:pt x="508000" y="0"/>
                </a:lnTo>
                <a:cubicBezTo>
                  <a:pt x="680720" y="7397"/>
                  <a:pt x="982591" y="49259"/>
                  <a:pt x="1270000" y="0"/>
                </a:cubicBezTo>
                <a:cubicBezTo>
                  <a:pt x="1527769" y="-64902"/>
                  <a:pt x="2100307" y="35395"/>
                  <a:pt x="2539990" y="0"/>
                </a:cubicBezTo>
                <a:cubicBezTo>
                  <a:pt x="2857947" y="-26198"/>
                  <a:pt x="3043508" y="189814"/>
                  <a:pt x="3048000" y="508010"/>
                </a:cubicBezTo>
                <a:cubicBezTo>
                  <a:pt x="3115685" y="869894"/>
                  <a:pt x="2926452" y="1640824"/>
                  <a:pt x="3048000" y="1863552"/>
                </a:cubicBezTo>
                <a:lnTo>
                  <a:pt x="3048000" y="1863552"/>
                </a:lnTo>
                <a:cubicBezTo>
                  <a:pt x="3069399" y="2232225"/>
                  <a:pt x="3107370" y="2298359"/>
                  <a:pt x="3048000" y="2662218"/>
                </a:cubicBezTo>
                <a:cubicBezTo>
                  <a:pt x="3047219" y="2667520"/>
                  <a:pt x="3045927" y="2681192"/>
                  <a:pt x="3048000" y="2686651"/>
                </a:cubicBezTo>
                <a:cubicBezTo>
                  <a:pt x="3032152" y="2965324"/>
                  <a:pt x="2789659" y="3238162"/>
                  <a:pt x="2539990" y="3194661"/>
                </a:cubicBezTo>
                <a:cubicBezTo>
                  <a:pt x="2382098" y="3089569"/>
                  <a:pt x="1410952" y="3213614"/>
                  <a:pt x="1270000" y="3194661"/>
                </a:cubicBezTo>
                <a:cubicBezTo>
                  <a:pt x="1165812" y="3332736"/>
                  <a:pt x="1102122" y="3428113"/>
                  <a:pt x="889010" y="3593994"/>
                </a:cubicBezTo>
                <a:cubicBezTo>
                  <a:pt x="737299" y="3417333"/>
                  <a:pt x="647302" y="3321177"/>
                  <a:pt x="508000" y="3194661"/>
                </a:cubicBezTo>
                <a:cubicBezTo>
                  <a:pt x="508003" y="3194660"/>
                  <a:pt x="508006" y="3194660"/>
                  <a:pt x="508010" y="3194661"/>
                </a:cubicBezTo>
                <a:cubicBezTo>
                  <a:pt x="209241" y="3169789"/>
                  <a:pt x="-12111" y="2981034"/>
                  <a:pt x="0" y="2686651"/>
                </a:cubicBezTo>
                <a:cubicBezTo>
                  <a:pt x="1373" y="2680984"/>
                  <a:pt x="62" y="2672865"/>
                  <a:pt x="0" y="2662218"/>
                </a:cubicBezTo>
                <a:cubicBezTo>
                  <a:pt x="-47498" y="2429818"/>
                  <a:pt x="22464" y="2105690"/>
                  <a:pt x="0" y="1863552"/>
                </a:cubicBezTo>
                <a:lnTo>
                  <a:pt x="0" y="1863552"/>
                </a:lnTo>
                <a:cubicBezTo>
                  <a:pt x="25700" y="1623126"/>
                  <a:pt x="-119203" y="816040"/>
                  <a:pt x="0" y="508010"/>
                </a:cubicBezTo>
                <a:close/>
              </a:path>
              <a:path w="3048000" h="3194661" stroke="0" extrusionOk="0">
                <a:moveTo>
                  <a:pt x="0" y="508010"/>
                </a:moveTo>
                <a:cubicBezTo>
                  <a:pt x="-16171" y="258438"/>
                  <a:pt x="202993" y="-24350"/>
                  <a:pt x="508010" y="0"/>
                </a:cubicBezTo>
                <a:cubicBezTo>
                  <a:pt x="508007" y="0"/>
                  <a:pt x="508005" y="0"/>
                  <a:pt x="508000" y="0"/>
                </a:cubicBezTo>
                <a:lnTo>
                  <a:pt x="508000" y="0"/>
                </a:lnTo>
                <a:cubicBezTo>
                  <a:pt x="788654" y="49380"/>
                  <a:pt x="1041897" y="-32936"/>
                  <a:pt x="1270000" y="0"/>
                </a:cubicBezTo>
                <a:cubicBezTo>
                  <a:pt x="1462612" y="18504"/>
                  <a:pt x="2241074" y="44317"/>
                  <a:pt x="2539990" y="0"/>
                </a:cubicBezTo>
                <a:cubicBezTo>
                  <a:pt x="2842422" y="31031"/>
                  <a:pt x="3068681" y="239703"/>
                  <a:pt x="3048000" y="508010"/>
                </a:cubicBezTo>
                <a:cubicBezTo>
                  <a:pt x="3096342" y="936132"/>
                  <a:pt x="3138144" y="1393648"/>
                  <a:pt x="3048000" y="1863552"/>
                </a:cubicBezTo>
                <a:lnTo>
                  <a:pt x="3048000" y="1863552"/>
                </a:lnTo>
                <a:cubicBezTo>
                  <a:pt x="3065253" y="2231958"/>
                  <a:pt x="2990597" y="2336746"/>
                  <a:pt x="3048000" y="2662218"/>
                </a:cubicBezTo>
                <a:cubicBezTo>
                  <a:pt x="3048518" y="2669532"/>
                  <a:pt x="3046130" y="2677069"/>
                  <a:pt x="3048000" y="2686651"/>
                </a:cubicBezTo>
                <a:cubicBezTo>
                  <a:pt x="3100651" y="2949822"/>
                  <a:pt x="2805208" y="3172344"/>
                  <a:pt x="2539990" y="3194661"/>
                </a:cubicBezTo>
                <a:cubicBezTo>
                  <a:pt x="1914544" y="3126818"/>
                  <a:pt x="1601321" y="3138696"/>
                  <a:pt x="1270000" y="3194661"/>
                </a:cubicBezTo>
                <a:cubicBezTo>
                  <a:pt x="1110763" y="3380044"/>
                  <a:pt x="967503" y="3579249"/>
                  <a:pt x="889010" y="3593994"/>
                </a:cubicBezTo>
                <a:cubicBezTo>
                  <a:pt x="749257" y="3497012"/>
                  <a:pt x="598747" y="3346653"/>
                  <a:pt x="508000" y="3194661"/>
                </a:cubicBezTo>
                <a:cubicBezTo>
                  <a:pt x="508004" y="3194661"/>
                  <a:pt x="508009" y="3194660"/>
                  <a:pt x="508010" y="3194661"/>
                </a:cubicBezTo>
                <a:cubicBezTo>
                  <a:pt x="228614" y="3146978"/>
                  <a:pt x="34918" y="3001365"/>
                  <a:pt x="0" y="2686651"/>
                </a:cubicBezTo>
                <a:cubicBezTo>
                  <a:pt x="133" y="2681706"/>
                  <a:pt x="-542" y="2670802"/>
                  <a:pt x="0" y="2662218"/>
                </a:cubicBezTo>
                <a:cubicBezTo>
                  <a:pt x="27933" y="2441115"/>
                  <a:pt x="-63000" y="2062295"/>
                  <a:pt x="0" y="1863552"/>
                </a:cubicBezTo>
                <a:lnTo>
                  <a:pt x="0" y="1863552"/>
                </a:lnTo>
                <a:cubicBezTo>
                  <a:pt x="51244" y="1574570"/>
                  <a:pt x="14400" y="752485"/>
                  <a:pt x="0" y="508010"/>
                </a:cubicBezTo>
                <a:close/>
              </a:path>
            </a:pathLst>
          </a:custGeom>
          <a:solidFill>
            <a:srgbClr val="0E809A">
              <a:alpha val="52000"/>
            </a:srgbClr>
          </a:solidFill>
          <a:ln>
            <a:extLst>
              <a:ext uri="{C807C97D-BFC1-408E-A445-0C87EB9F89A2}">
                <ask:lineSketchStyleProps xmlns:ask="http://schemas.microsoft.com/office/drawing/2018/sketchyshapes" sd="4029765683">
                  <a:prstGeom prst="wedgeRoundRectCallou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D25FE87-DB53-D3DD-D7F4-16DDCB556A32}"/>
              </a:ext>
            </a:extLst>
          </p:cNvPr>
          <p:cNvSpPr txBox="1"/>
          <p:nvPr/>
        </p:nvSpPr>
        <p:spPr>
          <a:xfrm>
            <a:off x="3048000" y="2351326"/>
            <a:ext cx="2819400" cy="2862322"/>
          </a:xfrm>
          <a:prstGeom prst="rect">
            <a:avLst/>
          </a:prstGeom>
          <a:noFill/>
        </p:spPr>
        <p:txBody>
          <a:bodyPr wrap="square" rtlCol="0">
            <a:spAutoFit/>
          </a:bodyPr>
          <a:lstStyle/>
          <a:p>
            <a:pPr algn="ctr"/>
            <a:r>
              <a:rPr lang="en-GB" sz="3600" dirty="0">
                <a:solidFill>
                  <a:schemeClr val="tx1"/>
                </a:solidFill>
                <a:latin typeface="Dreaming Outloud Pro" panose="03050502040302030504" pitchFamily="66" charset="0"/>
                <a:cs typeface="Dreaming Outloud Pro" panose="03050502040302030504" pitchFamily="66" charset="0"/>
              </a:rPr>
              <a:t>“I wasn’t even warned that my milk would come in”</a:t>
            </a:r>
          </a:p>
        </p:txBody>
      </p:sp>
    </p:spTree>
    <p:extLst>
      <p:ext uri="{BB962C8B-B14F-4D97-AF65-F5344CB8AC3E}">
        <p14:creationId xmlns:p14="http://schemas.microsoft.com/office/powerpoint/2010/main" val="172847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0" y="0"/>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 name="TextBox 11">
            <a:extLst>
              <a:ext uri="{FF2B5EF4-FFF2-40B4-BE49-F238E27FC236}">
                <a16:creationId xmlns:a16="http://schemas.microsoft.com/office/drawing/2014/main" id="{46FC867F-C0C9-8D15-93A3-79CBFF86E18F}"/>
              </a:ext>
            </a:extLst>
          </p:cNvPr>
          <p:cNvSpPr txBox="1"/>
          <p:nvPr/>
        </p:nvSpPr>
        <p:spPr>
          <a:xfrm>
            <a:off x="3124200" y="2616133"/>
            <a:ext cx="4030301" cy="2677656"/>
          </a:xfrm>
          <a:prstGeom prst="rect">
            <a:avLst/>
          </a:prstGeom>
          <a:noFill/>
        </p:spPr>
        <p:txBody>
          <a:bodyPr wrap="square" rtlCol="0">
            <a:spAutoFit/>
          </a:bodyPr>
          <a:lstStyle/>
          <a:p>
            <a:pPr algn="ctr"/>
            <a:r>
              <a:rPr lang="en-GB" sz="2800" dirty="0">
                <a:latin typeface="Dreaming Outloud Pro" panose="03050502040302030504" pitchFamily="66" charset="0"/>
                <a:cs typeface="Dreaming Outloud Pro" panose="03050502040302030504" pitchFamily="66" charset="0"/>
              </a:rPr>
              <a:t>“This was the one area of care I wished had been a bit easier to access information on…but no one was forthcoming with information”</a:t>
            </a:r>
          </a:p>
        </p:txBody>
      </p:sp>
      <p:sp>
        <p:nvSpPr>
          <p:cNvPr id="17" name="Speech Bubble: Rectangle 16">
            <a:extLst>
              <a:ext uri="{FF2B5EF4-FFF2-40B4-BE49-F238E27FC236}">
                <a16:creationId xmlns:a16="http://schemas.microsoft.com/office/drawing/2014/main" id="{20E6A225-F2B2-27E0-26F1-401ECCD61D80}"/>
              </a:ext>
            </a:extLst>
          </p:cNvPr>
          <p:cNvSpPr/>
          <p:nvPr/>
        </p:nvSpPr>
        <p:spPr>
          <a:xfrm>
            <a:off x="2707174" y="2286000"/>
            <a:ext cx="4644051" cy="3337923"/>
          </a:xfrm>
          <a:custGeom>
            <a:avLst/>
            <a:gdLst>
              <a:gd name="connsiteX0" fmla="*/ 0 w 4644051"/>
              <a:gd name="connsiteY0" fmla="*/ 0 h 3337923"/>
              <a:gd name="connsiteX1" fmla="*/ 774009 w 4644051"/>
              <a:gd name="connsiteY1" fmla="*/ 0 h 3337923"/>
              <a:gd name="connsiteX2" fmla="*/ 774009 w 4644051"/>
              <a:gd name="connsiteY2" fmla="*/ 0 h 3337923"/>
              <a:gd name="connsiteX3" fmla="*/ 1935021 w 4644051"/>
              <a:gd name="connsiteY3" fmla="*/ 0 h 3337923"/>
              <a:gd name="connsiteX4" fmla="*/ 4644051 w 4644051"/>
              <a:gd name="connsiteY4" fmla="*/ 0 h 3337923"/>
              <a:gd name="connsiteX5" fmla="*/ 4644051 w 4644051"/>
              <a:gd name="connsiteY5" fmla="*/ 1947122 h 3337923"/>
              <a:gd name="connsiteX6" fmla="*/ 4644051 w 4644051"/>
              <a:gd name="connsiteY6" fmla="*/ 1947122 h 3337923"/>
              <a:gd name="connsiteX7" fmla="*/ 4644051 w 4644051"/>
              <a:gd name="connsiteY7" fmla="*/ 2781603 h 3337923"/>
              <a:gd name="connsiteX8" fmla="*/ 4644051 w 4644051"/>
              <a:gd name="connsiteY8" fmla="*/ 3337923 h 3337923"/>
              <a:gd name="connsiteX9" fmla="*/ 1935021 w 4644051"/>
              <a:gd name="connsiteY9" fmla="*/ 3337923 h 3337923"/>
              <a:gd name="connsiteX10" fmla="*/ 1354530 w 4644051"/>
              <a:gd name="connsiteY10" fmla="*/ 3755163 h 3337923"/>
              <a:gd name="connsiteX11" fmla="*/ 774009 w 4644051"/>
              <a:gd name="connsiteY11" fmla="*/ 3337923 h 3337923"/>
              <a:gd name="connsiteX12" fmla="*/ 0 w 4644051"/>
              <a:gd name="connsiteY12" fmla="*/ 3337923 h 3337923"/>
              <a:gd name="connsiteX13" fmla="*/ 0 w 4644051"/>
              <a:gd name="connsiteY13" fmla="*/ 2781603 h 3337923"/>
              <a:gd name="connsiteX14" fmla="*/ 0 w 4644051"/>
              <a:gd name="connsiteY14" fmla="*/ 1947122 h 3337923"/>
              <a:gd name="connsiteX15" fmla="*/ 0 w 4644051"/>
              <a:gd name="connsiteY15" fmla="*/ 1947122 h 3337923"/>
              <a:gd name="connsiteX16" fmla="*/ 0 w 4644051"/>
              <a:gd name="connsiteY16" fmla="*/ 0 h 333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44051" h="3337923" fill="none" extrusionOk="0">
                <a:moveTo>
                  <a:pt x="0" y="0"/>
                </a:moveTo>
                <a:cubicBezTo>
                  <a:pt x="334627" y="35303"/>
                  <a:pt x="397316" y="69510"/>
                  <a:pt x="774009" y="0"/>
                </a:cubicBezTo>
                <a:lnTo>
                  <a:pt x="774009" y="0"/>
                </a:lnTo>
                <a:cubicBezTo>
                  <a:pt x="1047483" y="-29262"/>
                  <a:pt x="1740619" y="-82881"/>
                  <a:pt x="1935021" y="0"/>
                </a:cubicBezTo>
                <a:cubicBezTo>
                  <a:pt x="2744530" y="103385"/>
                  <a:pt x="3971250" y="-6266"/>
                  <a:pt x="4644051" y="0"/>
                </a:cubicBezTo>
                <a:cubicBezTo>
                  <a:pt x="4715633" y="504268"/>
                  <a:pt x="4685930" y="1549258"/>
                  <a:pt x="4644051" y="1947122"/>
                </a:cubicBezTo>
                <a:lnTo>
                  <a:pt x="4644051" y="1947122"/>
                </a:lnTo>
                <a:cubicBezTo>
                  <a:pt x="4695987" y="2348084"/>
                  <a:pt x="4583473" y="2391839"/>
                  <a:pt x="4644051" y="2781603"/>
                </a:cubicBezTo>
                <a:cubicBezTo>
                  <a:pt x="4655914" y="3004984"/>
                  <a:pt x="4616913" y="3205197"/>
                  <a:pt x="4644051" y="3337923"/>
                </a:cubicBezTo>
                <a:cubicBezTo>
                  <a:pt x="4241070" y="3430938"/>
                  <a:pt x="2696187" y="3376121"/>
                  <a:pt x="1935021" y="3337923"/>
                </a:cubicBezTo>
                <a:cubicBezTo>
                  <a:pt x="1845141" y="3350326"/>
                  <a:pt x="1605836" y="3646756"/>
                  <a:pt x="1354530" y="3755163"/>
                </a:cubicBezTo>
                <a:cubicBezTo>
                  <a:pt x="1183837" y="3583232"/>
                  <a:pt x="930143" y="3391638"/>
                  <a:pt x="774009" y="3337923"/>
                </a:cubicBezTo>
                <a:cubicBezTo>
                  <a:pt x="553771" y="3396232"/>
                  <a:pt x="130138" y="3362964"/>
                  <a:pt x="0" y="3337923"/>
                </a:cubicBezTo>
                <a:cubicBezTo>
                  <a:pt x="38843" y="3211418"/>
                  <a:pt x="43302" y="3023016"/>
                  <a:pt x="0" y="2781603"/>
                </a:cubicBezTo>
                <a:cubicBezTo>
                  <a:pt x="-10537" y="2572105"/>
                  <a:pt x="15098" y="2140911"/>
                  <a:pt x="0" y="1947122"/>
                </a:cubicBezTo>
                <a:lnTo>
                  <a:pt x="0" y="1947122"/>
                </a:lnTo>
                <a:cubicBezTo>
                  <a:pt x="165440" y="1059518"/>
                  <a:pt x="121826" y="943129"/>
                  <a:pt x="0" y="0"/>
                </a:cubicBezTo>
                <a:close/>
              </a:path>
              <a:path w="4644051" h="3337923" stroke="0" extrusionOk="0">
                <a:moveTo>
                  <a:pt x="0" y="0"/>
                </a:moveTo>
                <a:cubicBezTo>
                  <a:pt x="129883" y="-68155"/>
                  <a:pt x="494185" y="34922"/>
                  <a:pt x="774009" y="0"/>
                </a:cubicBezTo>
                <a:lnTo>
                  <a:pt x="774009" y="0"/>
                </a:lnTo>
                <a:cubicBezTo>
                  <a:pt x="936212" y="-47584"/>
                  <a:pt x="1355400" y="41989"/>
                  <a:pt x="1935021" y="0"/>
                </a:cubicBezTo>
                <a:cubicBezTo>
                  <a:pt x="3179039" y="60829"/>
                  <a:pt x="3957618" y="165725"/>
                  <a:pt x="4644051" y="0"/>
                </a:cubicBezTo>
                <a:cubicBezTo>
                  <a:pt x="4768661" y="573402"/>
                  <a:pt x="4717054" y="1138076"/>
                  <a:pt x="4644051" y="1947122"/>
                </a:cubicBezTo>
                <a:lnTo>
                  <a:pt x="4644051" y="1947122"/>
                </a:lnTo>
                <a:cubicBezTo>
                  <a:pt x="4571046" y="2264170"/>
                  <a:pt x="4589461" y="2482106"/>
                  <a:pt x="4644051" y="2781603"/>
                </a:cubicBezTo>
                <a:cubicBezTo>
                  <a:pt x="4688636" y="3053852"/>
                  <a:pt x="4634178" y="3262129"/>
                  <a:pt x="4644051" y="3337923"/>
                </a:cubicBezTo>
                <a:cubicBezTo>
                  <a:pt x="4321247" y="3368549"/>
                  <a:pt x="2231922" y="3476783"/>
                  <a:pt x="1935021" y="3337923"/>
                </a:cubicBezTo>
                <a:cubicBezTo>
                  <a:pt x="1771307" y="3470117"/>
                  <a:pt x="1533129" y="3656044"/>
                  <a:pt x="1354530" y="3755163"/>
                </a:cubicBezTo>
                <a:cubicBezTo>
                  <a:pt x="1308194" y="3659661"/>
                  <a:pt x="975014" y="3408441"/>
                  <a:pt x="774009" y="3337923"/>
                </a:cubicBezTo>
                <a:cubicBezTo>
                  <a:pt x="534474" y="3304253"/>
                  <a:pt x="262505" y="3328224"/>
                  <a:pt x="0" y="3337923"/>
                </a:cubicBezTo>
                <a:cubicBezTo>
                  <a:pt x="1473" y="3229404"/>
                  <a:pt x="-15589" y="3003124"/>
                  <a:pt x="0" y="2781603"/>
                </a:cubicBezTo>
                <a:cubicBezTo>
                  <a:pt x="-71584" y="2543668"/>
                  <a:pt x="57878" y="2287824"/>
                  <a:pt x="0" y="1947122"/>
                </a:cubicBezTo>
                <a:lnTo>
                  <a:pt x="0" y="1947122"/>
                </a:lnTo>
                <a:cubicBezTo>
                  <a:pt x="-157218" y="1114642"/>
                  <a:pt x="-146758" y="785394"/>
                  <a:pt x="0" y="0"/>
                </a:cubicBezTo>
                <a:close/>
              </a:path>
            </a:pathLst>
          </a:custGeom>
          <a:solidFill>
            <a:srgbClr val="A71263">
              <a:alpha val="59000"/>
            </a:srgbClr>
          </a:solidFill>
          <a:ln>
            <a:extLst>
              <a:ext uri="{C807C97D-BFC1-408E-A445-0C87EB9F89A2}">
                <ask:lineSketchStyleProps xmlns:ask="http://schemas.microsoft.com/office/drawing/2018/sketchyshapes" sd="4058322673">
                  <a:prstGeom prst="wedgeRectCallou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7712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alues ring short header.jpg"/>
          <p:cNvPicPr>
            <a:picLocks noChangeAspect="1"/>
          </p:cNvPicPr>
          <p:nvPr/>
        </p:nvPicPr>
        <p:blipFill>
          <a:blip r:embed="rId3"/>
          <a:stretch>
            <a:fillRect/>
          </a:stretch>
        </p:blipFill>
        <p:spPr>
          <a:xfrm>
            <a:off x="6190" y="0"/>
            <a:ext cx="5029200" cy="3522801"/>
          </a:xfrm>
          <a:prstGeom prst="rect">
            <a:avLst/>
          </a:prstGeom>
          <a:ln w="12700">
            <a:miter lim="400000"/>
          </a:ln>
        </p:spPr>
      </p:pic>
      <p:pic>
        <p:nvPicPr>
          <p:cNvPr id="121" name="Countess of Chester Hospital NHS Foundation Trust RGB BLUE.jpg"/>
          <p:cNvPicPr>
            <a:picLocks noChangeAspect="1"/>
          </p:cNvPicPr>
          <p:nvPr/>
        </p:nvPicPr>
        <p:blipFill>
          <a:blip r:embed="rId4"/>
          <a:srcRect l="39609"/>
          <a:stretch>
            <a:fillRect/>
          </a:stretch>
        </p:blipFill>
        <p:spPr>
          <a:xfrm>
            <a:off x="7393703" y="107156"/>
            <a:ext cx="1643141" cy="1222543"/>
          </a:xfrm>
          <a:prstGeom prst="rect">
            <a:avLst/>
          </a:prstGeom>
          <a:ln w="12700">
            <a:miter lim="400000"/>
          </a:ln>
        </p:spPr>
      </p:pic>
      <p:sp>
        <p:nvSpPr>
          <p:cNvPr id="122" name="Shape 122"/>
          <p:cNvSpPr/>
          <p:nvPr/>
        </p:nvSpPr>
        <p:spPr>
          <a:xfrm>
            <a:off x="-574534" y="5000081"/>
            <a:ext cx="9173881" cy="626129"/>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r">
              <a:defRPr sz="4900">
                <a:latin typeface="Arial"/>
                <a:ea typeface="Arial"/>
                <a:cs typeface="Arial"/>
                <a:sym typeface="Arial"/>
              </a:defRPr>
            </a:lvl1pPr>
          </a:lstStyle>
          <a:p>
            <a:endParaRPr sz="3600" b="1" dirty="0">
              <a:latin typeface="+mn-lt"/>
            </a:endParaRPr>
          </a:p>
        </p:txBody>
      </p:sp>
      <p:sp>
        <p:nvSpPr>
          <p:cNvPr id="123" name="Shape 123"/>
          <p:cNvSpPr/>
          <p:nvPr/>
        </p:nvSpPr>
        <p:spPr>
          <a:xfrm>
            <a:off x="-596369" y="5626210"/>
            <a:ext cx="9181833" cy="410686"/>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algn="r">
              <a:defRPr sz="2200">
                <a:solidFill>
                  <a:srgbClr val="A6AAA9"/>
                </a:solidFill>
                <a:latin typeface="Arial"/>
                <a:ea typeface="Arial"/>
                <a:cs typeface="Arial"/>
                <a:sym typeface="Arial"/>
              </a:defRPr>
            </a:lvl1pPr>
          </a:lstStyle>
          <a:p>
            <a:endParaRPr b="1" dirty="0">
              <a:latin typeface="+mn-lt"/>
            </a:endParaRPr>
          </a:p>
        </p:txBody>
      </p:sp>
      <p:sp>
        <p:nvSpPr>
          <p:cNvPr id="7" name="Title 1"/>
          <p:cNvSpPr>
            <a:spLocks noGrp="1"/>
          </p:cNvSpPr>
          <p:nvPr>
            <p:ph type="ctrTitle"/>
          </p:nvPr>
        </p:nvSpPr>
        <p:spPr>
          <a:xfrm>
            <a:off x="806363" y="2578318"/>
            <a:ext cx="7772400" cy="1470025"/>
          </a:xfrm>
        </p:spPr>
        <p:txBody>
          <a:bodyPr>
            <a:normAutofit/>
          </a:bodyPr>
          <a:lstStyle/>
          <a:p>
            <a:br>
              <a:rPr lang="en-GB" sz="4000" b="1" dirty="0">
                <a:solidFill>
                  <a:schemeClr val="accent1">
                    <a:lumMod val="75000"/>
                  </a:schemeClr>
                </a:solidFill>
              </a:rPr>
            </a:br>
            <a:endParaRPr lang="en-GB" b="1" dirty="0">
              <a:solidFill>
                <a:schemeClr val="accent1">
                  <a:lumMod val="75000"/>
                </a:schemeClr>
              </a:solidFill>
            </a:endParaRPr>
          </a:p>
        </p:txBody>
      </p:sp>
      <p:sp>
        <p:nvSpPr>
          <p:cNvPr id="3" name="Subtitle 2">
            <a:extLst>
              <a:ext uri="{FF2B5EF4-FFF2-40B4-BE49-F238E27FC236}">
                <a16:creationId xmlns:a16="http://schemas.microsoft.com/office/drawing/2014/main" id="{8998DBC4-90A6-5CF7-2885-BBDC97BE0CDA}"/>
              </a:ext>
            </a:extLst>
          </p:cNvPr>
          <p:cNvSpPr txBox="1">
            <a:spLocks/>
          </p:cNvSpPr>
          <p:nvPr/>
        </p:nvSpPr>
        <p:spPr>
          <a:xfrm>
            <a:off x="266700" y="3180606"/>
            <a:ext cx="8610600" cy="33527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endParaRPr lang="en-GB" sz="2400" dirty="0">
              <a:solidFill>
                <a:schemeClr val="tx2"/>
              </a:solidFill>
            </a:endParaRPr>
          </a:p>
          <a:p>
            <a:endParaRPr lang="en-GB" sz="2400" dirty="0">
              <a:solidFill>
                <a:schemeClr val="tx2"/>
              </a:solidFill>
            </a:endParaRPr>
          </a:p>
        </p:txBody>
      </p:sp>
      <p:sp>
        <p:nvSpPr>
          <p:cNvPr id="11" name="Speech Bubble: Oval 10">
            <a:extLst>
              <a:ext uri="{FF2B5EF4-FFF2-40B4-BE49-F238E27FC236}">
                <a16:creationId xmlns:a16="http://schemas.microsoft.com/office/drawing/2014/main" id="{4DBB2951-462C-11D1-1169-EEE83EB88D7B}"/>
              </a:ext>
            </a:extLst>
          </p:cNvPr>
          <p:cNvSpPr/>
          <p:nvPr/>
        </p:nvSpPr>
        <p:spPr>
          <a:xfrm rot="1258869">
            <a:off x="2199662" y="1631253"/>
            <a:ext cx="5976773" cy="4741881"/>
          </a:xfrm>
          <a:custGeom>
            <a:avLst/>
            <a:gdLst>
              <a:gd name="connsiteX0" fmla="*/ 1743245 w 5976773"/>
              <a:gd name="connsiteY0" fmla="*/ 5334616 h 4741881"/>
              <a:gd name="connsiteX1" fmla="*/ 1638226 w 5976773"/>
              <a:gd name="connsiteY1" fmla="*/ 4912188 h 4741881"/>
              <a:gd name="connsiteX2" fmla="*/ 1519801 w 5976773"/>
              <a:gd name="connsiteY2" fmla="*/ 4435832 h 4741881"/>
              <a:gd name="connsiteX3" fmla="*/ 535392 w 5976773"/>
              <a:gd name="connsiteY3" fmla="*/ 1016767 h 4741881"/>
              <a:gd name="connsiteX4" fmla="*/ 3916412 w 5976773"/>
              <a:gd name="connsiteY4" fmla="*/ 117221 h 4741881"/>
              <a:gd name="connsiteX5" fmla="*/ 5801823 w 5976773"/>
              <a:gd name="connsiteY5" fmla="*/ 3170267 h 4741881"/>
              <a:gd name="connsiteX6" fmla="*/ 2601702 w 5976773"/>
              <a:gd name="connsiteY6" fmla="*/ 4721949 h 4741881"/>
              <a:gd name="connsiteX7" fmla="*/ 2181058 w 5976773"/>
              <a:gd name="connsiteY7" fmla="*/ 5022156 h 4741881"/>
              <a:gd name="connsiteX8" fmla="*/ 1743245 w 5976773"/>
              <a:gd name="connsiteY8" fmla="*/ 5334616 h 474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773" h="4741881" fill="none" extrusionOk="0">
                <a:moveTo>
                  <a:pt x="1743245" y="5334616"/>
                </a:moveTo>
                <a:cubicBezTo>
                  <a:pt x="1712190" y="5233614"/>
                  <a:pt x="1715603" y="5068077"/>
                  <a:pt x="1638226" y="4912188"/>
                </a:cubicBezTo>
                <a:cubicBezTo>
                  <a:pt x="1560849" y="4756299"/>
                  <a:pt x="1584757" y="4587532"/>
                  <a:pt x="1519801" y="4435832"/>
                </a:cubicBezTo>
                <a:cubicBezTo>
                  <a:pt x="-111928" y="3620537"/>
                  <a:pt x="-791471" y="2400135"/>
                  <a:pt x="535392" y="1016767"/>
                </a:cubicBezTo>
                <a:cubicBezTo>
                  <a:pt x="1276490" y="39212"/>
                  <a:pt x="2375503" y="-288317"/>
                  <a:pt x="3916412" y="117221"/>
                </a:cubicBezTo>
                <a:cubicBezTo>
                  <a:pt x="5605929" y="519969"/>
                  <a:pt x="6400722" y="1842704"/>
                  <a:pt x="5801823" y="3170267"/>
                </a:cubicBezTo>
                <a:cubicBezTo>
                  <a:pt x="4946625" y="4284738"/>
                  <a:pt x="3691119" y="4642699"/>
                  <a:pt x="2601702" y="4721949"/>
                </a:cubicBezTo>
                <a:cubicBezTo>
                  <a:pt x="2510772" y="4844648"/>
                  <a:pt x="2359524" y="4862365"/>
                  <a:pt x="2181058" y="5022156"/>
                </a:cubicBezTo>
                <a:cubicBezTo>
                  <a:pt x="2002592" y="5181947"/>
                  <a:pt x="1886301" y="5179168"/>
                  <a:pt x="1743245" y="5334616"/>
                </a:cubicBezTo>
                <a:close/>
              </a:path>
              <a:path w="5976773" h="4741881" stroke="0" extrusionOk="0">
                <a:moveTo>
                  <a:pt x="1743245" y="5334616"/>
                </a:moveTo>
                <a:cubicBezTo>
                  <a:pt x="1641518" y="5134628"/>
                  <a:pt x="1685260" y="5047158"/>
                  <a:pt x="1635992" y="4903200"/>
                </a:cubicBezTo>
                <a:cubicBezTo>
                  <a:pt x="1586724" y="4759242"/>
                  <a:pt x="1575112" y="4593614"/>
                  <a:pt x="1519801" y="4435832"/>
                </a:cubicBezTo>
                <a:cubicBezTo>
                  <a:pt x="-342978" y="3526835"/>
                  <a:pt x="-436789" y="1968563"/>
                  <a:pt x="535392" y="1016767"/>
                </a:cubicBezTo>
                <a:cubicBezTo>
                  <a:pt x="1646860" y="93613"/>
                  <a:pt x="2724089" y="104424"/>
                  <a:pt x="3916412" y="117221"/>
                </a:cubicBezTo>
                <a:cubicBezTo>
                  <a:pt x="5392277" y="803926"/>
                  <a:pt x="6692145" y="2086946"/>
                  <a:pt x="5801823" y="3170267"/>
                </a:cubicBezTo>
                <a:cubicBezTo>
                  <a:pt x="5456568" y="4423997"/>
                  <a:pt x="4117979" y="4892661"/>
                  <a:pt x="2601702" y="4721949"/>
                </a:cubicBezTo>
                <a:cubicBezTo>
                  <a:pt x="2471530" y="4848820"/>
                  <a:pt x="2237610" y="4931754"/>
                  <a:pt x="2155304" y="5040536"/>
                </a:cubicBezTo>
                <a:cubicBezTo>
                  <a:pt x="2072998" y="5149318"/>
                  <a:pt x="1857553" y="5216092"/>
                  <a:pt x="1743245" y="5334616"/>
                </a:cubicBezTo>
                <a:close/>
              </a:path>
            </a:pathLst>
          </a:custGeom>
          <a:solidFill>
            <a:srgbClr val="F3BB04">
              <a:alpha val="38000"/>
            </a:srgbClr>
          </a:solidFill>
          <a:ln>
            <a:extLst>
              <a:ext uri="{C807C97D-BFC1-408E-A445-0C87EB9F89A2}">
                <ask:lineSketchStyleProps xmlns:ask="http://schemas.microsoft.com/office/drawing/2018/sketchyshapes" sd="1200885177">
                  <a:prstGeom prst="wedgeEllipseCallou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02288FC-02B5-7131-FD6B-86FEF3DDD03D}"/>
              </a:ext>
            </a:extLst>
          </p:cNvPr>
          <p:cNvSpPr txBox="1"/>
          <p:nvPr/>
        </p:nvSpPr>
        <p:spPr>
          <a:xfrm>
            <a:off x="2819400" y="2362200"/>
            <a:ext cx="4343400" cy="3539430"/>
          </a:xfrm>
          <a:prstGeom prst="rect">
            <a:avLst/>
          </a:prstGeom>
          <a:noFill/>
        </p:spPr>
        <p:txBody>
          <a:bodyPr wrap="square" rtlCol="0">
            <a:spAutoFit/>
          </a:bodyPr>
          <a:lstStyle/>
          <a:p>
            <a:pPr algn="ctr"/>
            <a:r>
              <a:rPr lang="en-GB" sz="3200" dirty="0">
                <a:solidFill>
                  <a:schemeClr val="tx1"/>
                </a:solidFill>
                <a:latin typeface="Dreaming Outloud Pro" panose="03050502040302030504" pitchFamily="66" charset="0"/>
                <a:cs typeface="Dreaming Outloud Pro" panose="03050502040302030504" pitchFamily="66" charset="0"/>
              </a:rPr>
              <a:t>“It’s amazing how many people think you shouldn’t mention it for fear of putting pressure on mothers rather than giving them the choice”</a:t>
            </a:r>
          </a:p>
        </p:txBody>
      </p:sp>
    </p:spTree>
    <p:extLst>
      <p:ext uri="{BB962C8B-B14F-4D97-AF65-F5344CB8AC3E}">
        <p14:creationId xmlns:p14="http://schemas.microsoft.com/office/powerpoint/2010/main" val="485458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10564</TotalTime>
  <Words>1482</Words>
  <Application>Microsoft Office PowerPoint</Application>
  <PresentationFormat>On-screen Show (4:3)</PresentationFormat>
  <Paragraphs>177</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Dreaming Outloud Pro</vt:lpstr>
      <vt:lpstr>Office Theme</vt:lpstr>
      <vt:lpstr>PowerPoint Presentation</vt:lpstr>
      <vt:lpstr>PowerPoint Presentation</vt:lpstr>
      <vt:lpstr> </vt:lpstr>
      <vt:lpstr> </vt:lpstr>
      <vt:lpstr> </vt:lpstr>
      <vt:lpstr> </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N&amp;M Transformational Programme</dc:title>
  <dc:creator>Shaffi Mahate</dc:creator>
  <cp:lastModifiedBy>Rowen Emmett</cp:lastModifiedBy>
  <cp:revision>323</cp:revision>
  <cp:lastPrinted>2022-08-22T09:23:25Z</cp:lastPrinted>
  <dcterms:created xsi:type="dcterms:W3CDTF">2006-08-16T00:00:00Z</dcterms:created>
  <dcterms:modified xsi:type="dcterms:W3CDTF">2024-10-22T13:36:43Z</dcterms:modified>
</cp:coreProperties>
</file>